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79" r:id="rId15"/>
    <p:sldId id="269" r:id="rId16"/>
    <p:sldId id="270" r:id="rId17"/>
    <p:sldId id="271" r:id="rId18"/>
    <p:sldId id="276" r:id="rId19"/>
    <p:sldId id="272" r:id="rId20"/>
    <p:sldId id="273" r:id="rId21"/>
    <p:sldId id="277" r:id="rId22"/>
    <p:sldId id="274" r:id="rId23"/>
    <p:sldId id="278" r:id="rId2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482" y="-4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9735AC2-5C7F-41B9-940A-5C81595F6DDE}" type="datetimeFigureOut">
              <a:rPr lang="es-CO" smtClean="0"/>
              <a:pPr/>
              <a:t>10/11/2013</a:t>
            </a:fld>
            <a:endParaRPr lang="es-CO"/>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CO"/>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66950EC-A5A2-47C6-BBC0-B9E9A52EBA90}" type="slidenum">
              <a:rPr lang="es-CO" smtClean="0"/>
              <a:pPr/>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9735AC2-5C7F-41B9-940A-5C81595F6DDE}" type="datetimeFigureOut">
              <a:rPr lang="es-CO" smtClean="0"/>
              <a:pPr/>
              <a:t>10/11/2013</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D66950EC-A5A2-47C6-BBC0-B9E9A52EBA90}"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B9735AC2-5C7F-41B9-940A-5C81595F6DDE}" type="datetimeFigureOut">
              <a:rPr lang="es-CO" smtClean="0"/>
              <a:pPr/>
              <a:t>10/11/2013</a:t>
            </a:fld>
            <a:endParaRPr lang="es-CO"/>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CO"/>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66950EC-A5A2-47C6-BBC0-B9E9A52EBA90}"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9735AC2-5C7F-41B9-940A-5C81595F6DDE}" type="datetimeFigureOut">
              <a:rPr lang="es-CO" smtClean="0"/>
              <a:pPr/>
              <a:t>10/11/2013</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D66950EC-A5A2-47C6-BBC0-B9E9A52EBA90}"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9735AC2-5C7F-41B9-940A-5C81595F6DDE}" type="datetimeFigureOut">
              <a:rPr lang="es-CO" smtClean="0"/>
              <a:pPr/>
              <a:t>10/11/2013</a:t>
            </a:fld>
            <a:endParaRPr lang="es-CO"/>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CO"/>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D66950EC-A5A2-47C6-BBC0-B9E9A52EBA90}" type="slidenum">
              <a:rPr lang="es-CO" smtClean="0"/>
              <a:pPr/>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9735AC2-5C7F-41B9-940A-5C81595F6DDE}" type="datetimeFigureOut">
              <a:rPr lang="es-CO" smtClean="0"/>
              <a:pPr/>
              <a:t>10/11/2013</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D66950EC-A5A2-47C6-BBC0-B9E9A52EBA90}"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9735AC2-5C7F-41B9-940A-5C81595F6DDE}" type="datetimeFigureOut">
              <a:rPr lang="es-CO" smtClean="0"/>
              <a:pPr/>
              <a:t>10/11/2013</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p:txBody>
          <a:bodyPr/>
          <a:lstStyle>
            <a:extLst/>
          </a:lstStyle>
          <a:p>
            <a:fld id="{D66950EC-A5A2-47C6-BBC0-B9E9A52EBA90}"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9735AC2-5C7F-41B9-940A-5C81595F6DDE}" type="datetimeFigureOut">
              <a:rPr lang="es-CO" smtClean="0"/>
              <a:pPr/>
              <a:t>10/11/2013</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D66950EC-A5A2-47C6-BBC0-B9E9A52EBA90}"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B9735AC2-5C7F-41B9-940A-5C81595F6DDE}" type="datetimeFigureOut">
              <a:rPr lang="es-CO" smtClean="0"/>
              <a:pPr/>
              <a:t>10/11/2013</a:t>
            </a:fld>
            <a:endParaRPr lang="es-CO"/>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CO"/>
          </a:p>
        </p:txBody>
      </p:sp>
      <p:sp>
        <p:nvSpPr>
          <p:cNvPr id="4" name="3 Marcador de número de diapositiva"/>
          <p:cNvSpPr>
            <a:spLocks noGrp="1"/>
          </p:cNvSpPr>
          <p:nvPr>
            <p:ph type="sldNum" sz="quarter" idx="12"/>
          </p:nvPr>
        </p:nvSpPr>
        <p:spPr/>
        <p:txBody>
          <a:bodyPr/>
          <a:lstStyle>
            <a:extLst/>
          </a:lstStyle>
          <a:p>
            <a:fld id="{D66950EC-A5A2-47C6-BBC0-B9E9A52EBA90}"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9735AC2-5C7F-41B9-940A-5C81595F6DDE}" type="datetimeFigureOut">
              <a:rPr lang="es-CO" smtClean="0"/>
              <a:pPr/>
              <a:t>10/11/2013</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D66950EC-A5A2-47C6-BBC0-B9E9A52EBA90}"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B9735AC2-5C7F-41B9-940A-5C81595F6DDE}" type="datetimeFigureOut">
              <a:rPr lang="es-CO" smtClean="0"/>
              <a:pPr/>
              <a:t>10/11/2013</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D66950EC-A5A2-47C6-BBC0-B9E9A52EBA90}" type="slidenum">
              <a:rPr lang="es-CO" smtClean="0"/>
              <a:pPr/>
              <a:t>‹Nº›</a:t>
            </a:fld>
            <a:endParaRPr lang="es-CO"/>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9735AC2-5C7F-41B9-940A-5C81595F6DDE}" type="datetimeFigureOut">
              <a:rPr lang="es-CO" smtClean="0"/>
              <a:pPr/>
              <a:t>10/11/2013</a:t>
            </a:fld>
            <a:endParaRPr lang="es-CO"/>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CO"/>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66950EC-A5A2-47C6-BBC0-B9E9A52EBA90}"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1052736"/>
            <a:ext cx="6579044" cy="172819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s-CO" sz="9600" dirty="0" smtClean="0">
                <a:latin typeface="Showcard Gothic" pitchFamily="82" charset="0"/>
              </a:rPr>
              <a:t>Dadaísmo</a:t>
            </a:r>
            <a:endParaRPr lang="es-CO" sz="9600" dirty="0">
              <a:latin typeface="Showcard Gothic" pitchFamily="82" charset="0"/>
            </a:endParaRPr>
          </a:p>
        </p:txBody>
      </p:sp>
      <p:sp>
        <p:nvSpPr>
          <p:cNvPr id="3" name="2 Subtítulo"/>
          <p:cNvSpPr>
            <a:spLocks noGrp="1"/>
          </p:cNvSpPr>
          <p:nvPr>
            <p:ph type="subTitle" idx="1"/>
          </p:nvPr>
        </p:nvSpPr>
        <p:spPr>
          <a:xfrm>
            <a:off x="251520" y="4365104"/>
            <a:ext cx="6728792" cy="2016224"/>
          </a:xfrm>
        </p:spPr>
        <p:style>
          <a:lnRef idx="3">
            <a:schemeClr val="lt1"/>
          </a:lnRef>
          <a:fillRef idx="1">
            <a:schemeClr val="accent1"/>
          </a:fillRef>
          <a:effectRef idx="1">
            <a:schemeClr val="accent1"/>
          </a:effectRef>
          <a:fontRef idx="minor">
            <a:schemeClr val="lt1"/>
          </a:fontRef>
        </p:style>
        <p:txBody>
          <a:bodyPr>
            <a:normAutofit/>
          </a:bodyPr>
          <a:lstStyle/>
          <a:p>
            <a:pPr algn="ctr"/>
            <a:r>
              <a:rPr lang="es-CO" sz="2800" b="1" dirty="0" smtClean="0">
                <a:solidFill>
                  <a:schemeClr val="tx1"/>
                </a:solidFill>
                <a:latin typeface="Kristen ITC" pitchFamily="66" charset="0"/>
              </a:rPr>
              <a:t>*YESENIA CHACÓN</a:t>
            </a:r>
          </a:p>
          <a:p>
            <a:pPr algn="ctr"/>
            <a:r>
              <a:rPr lang="es-CO" sz="2800" b="1" dirty="0" smtClean="0">
                <a:solidFill>
                  <a:schemeClr val="tx1"/>
                </a:solidFill>
                <a:latin typeface="Kristen ITC" pitchFamily="66" charset="0"/>
              </a:rPr>
              <a:t>*MAFE IBARRA</a:t>
            </a:r>
          </a:p>
          <a:p>
            <a:pPr algn="ctr"/>
            <a:r>
              <a:rPr lang="es-CO" sz="2800" b="1" dirty="0" smtClean="0">
                <a:solidFill>
                  <a:schemeClr val="tx1"/>
                </a:solidFill>
                <a:latin typeface="Kristen ITC" pitchFamily="66" charset="0"/>
              </a:rPr>
              <a:t>*STEPHANY PALECHOR</a:t>
            </a:r>
          </a:p>
          <a:p>
            <a:pPr algn="ctr"/>
            <a:r>
              <a:rPr lang="es-CO" sz="2800" b="1" dirty="0" smtClean="0">
                <a:solidFill>
                  <a:schemeClr val="tx1"/>
                </a:solidFill>
                <a:latin typeface="Kristen ITC" pitchFamily="66" charset="0"/>
              </a:rPr>
              <a:t>11-A</a:t>
            </a:r>
            <a:endParaRPr lang="es-CO" sz="2800" b="1" dirty="0">
              <a:solidFill>
                <a:schemeClr val="tx1"/>
              </a:solidFill>
              <a:latin typeface="Kristen ITC"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6200000">
            <a:off x="-1932384" y="2732584"/>
            <a:ext cx="6014864" cy="1359024"/>
          </a:xfrm>
        </p:spPr>
        <p:style>
          <a:lnRef idx="3">
            <a:schemeClr val="lt1"/>
          </a:lnRef>
          <a:fillRef idx="1">
            <a:schemeClr val="accent1"/>
          </a:fillRef>
          <a:effectRef idx="1">
            <a:schemeClr val="accent1"/>
          </a:effectRef>
          <a:fontRef idx="minor">
            <a:schemeClr val="lt1"/>
          </a:fontRef>
        </p:style>
        <p:txBody>
          <a:bodyPr>
            <a:normAutofit fontScale="90000"/>
          </a:bodyPr>
          <a:lstStyle/>
          <a:p>
            <a:pPr algn="l"/>
            <a:r>
              <a:rPr lang="es-CO" dirty="0" smtClean="0"/>
              <a:t/>
            </a:r>
            <a:br>
              <a:rPr lang="es-CO" dirty="0" smtClean="0"/>
            </a:br>
            <a:r>
              <a:rPr lang="es-CO" sz="4900" dirty="0" smtClean="0">
                <a:solidFill>
                  <a:schemeClr val="bg1"/>
                </a:solidFill>
                <a:latin typeface="Showcard Gothic" pitchFamily="82" charset="0"/>
              </a:rPr>
              <a:t>Dadaísmo</a:t>
            </a:r>
            <a:r>
              <a:rPr lang="es-CO" sz="4900" dirty="0" smtClean="0">
                <a:solidFill>
                  <a:schemeClr val="tx1"/>
                </a:solidFill>
                <a:latin typeface="Showcard Gothic" pitchFamily="82" charset="0"/>
              </a:rPr>
              <a:t> </a:t>
            </a:r>
            <a:r>
              <a:rPr lang="es-CO" sz="4900" dirty="0" smtClean="0">
                <a:solidFill>
                  <a:schemeClr val="bg1"/>
                </a:solidFill>
                <a:latin typeface="Showcard Gothic" pitchFamily="82" charset="0"/>
              </a:rPr>
              <a:t>en Berlín</a:t>
            </a:r>
            <a:r>
              <a:rPr lang="es-CO" dirty="0" smtClean="0">
                <a:solidFill>
                  <a:schemeClr val="bg1"/>
                </a:solidFill>
              </a:rPr>
              <a:t/>
            </a:r>
            <a:br>
              <a:rPr lang="es-CO" dirty="0" smtClean="0">
                <a:solidFill>
                  <a:schemeClr val="bg1"/>
                </a:solidFill>
              </a:rPr>
            </a:br>
            <a:endParaRPr lang="es-CO" dirty="0">
              <a:solidFill>
                <a:schemeClr val="bg1"/>
              </a:solidFill>
            </a:endParaRPr>
          </a:p>
        </p:txBody>
      </p:sp>
      <p:sp>
        <p:nvSpPr>
          <p:cNvPr id="3" name="2 Marcador de contenido"/>
          <p:cNvSpPr>
            <a:spLocks noGrp="1"/>
          </p:cNvSpPr>
          <p:nvPr>
            <p:ph idx="1"/>
          </p:nvPr>
        </p:nvSpPr>
        <p:spPr>
          <a:xfrm>
            <a:off x="2051720" y="404664"/>
            <a:ext cx="6076528" cy="6051072"/>
          </a:xfrm>
        </p:spPr>
        <p:style>
          <a:lnRef idx="0">
            <a:scrgbClr r="0" g="0" b="0"/>
          </a:lnRef>
          <a:fillRef idx="1003">
            <a:schemeClr val="dk2"/>
          </a:fillRef>
          <a:effectRef idx="0">
            <a:scrgbClr r="0" g="0" b="0"/>
          </a:effectRef>
          <a:fontRef idx="major"/>
        </p:style>
        <p:txBody>
          <a:bodyPr>
            <a:normAutofit fontScale="92500" lnSpcReduction="10000"/>
          </a:bodyPr>
          <a:lstStyle/>
          <a:p>
            <a:r>
              <a:rPr lang="es-ES" sz="3200" dirty="0" smtClean="0">
                <a:solidFill>
                  <a:schemeClr val="tx1"/>
                </a:solidFill>
                <a:latin typeface="Kristen ITC" pitchFamily="66" charset="0"/>
              </a:rPr>
              <a:t>El Dadaísmo berlinés pasará a la historia por la incorporación de las nuevas técnicas artísticas de difusión de ideas entre las masas, principalmente el fotomontaje. Los dadaístas utilizaron la técnica del fotomontaje y del </a:t>
            </a:r>
            <a:r>
              <a:rPr lang="es-ES" sz="3200" i="1" dirty="0" smtClean="0">
                <a:solidFill>
                  <a:schemeClr val="tx1"/>
                </a:solidFill>
                <a:latin typeface="Kristen ITC" pitchFamily="66" charset="0"/>
              </a:rPr>
              <a:t>collage</a:t>
            </a:r>
            <a:r>
              <a:rPr lang="es-ES" sz="3200" dirty="0" smtClean="0">
                <a:solidFill>
                  <a:schemeClr val="tx1"/>
                </a:solidFill>
                <a:latin typeface="Kristen ITC" pitchFamily="66" charset="0"/>
              </a:rPr>
              <a:t> para plasmar la realidad que les circundaba, utilizando material visual sacado de los medios de comunicación.</a:t>
            </a:r>
          </a:p>
          <a:p>
            <a:endParaRPr lang="es-C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effectLst>
            <a:glow rad="228600">
              <a:schemeClr val="accent4">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s-CO" sz="6000" dirty="0">
                <a:solidFill>
                  <a:schemeClr val="tx1"/>
                </a:solidFill>
                <a:latin typeface="Showcard Gothic" pitchFamily="82" charset="0"/>
              </a:rPr>
              <a:t>L</a:t>
            </a:r>
            <a:r>
              <a:rPr lang="es-CO" sz="6000" dirty="0" smtClean="0">
                <a:solidFill>
                  <a:schemeClr val="tx1"/>
                </a:solidFill>
                <a:latin typeface="Showcard Gothic" pitchFamily="82" charset="0"/>
              </a:rPr>
              <a:t>iteratura</a:t>
            </a:r>
            <a:endParaRPr lang="es-CO" sz="6000" dirty="0">
              <a:solidFill>
                <a:schemeClr val="tx1"/>
              </a:solidFill>
              <a:latin typeface="Showcard Gothic" pitchFamily="82" charset="0"/>
            </a:endParaRPr>
          </a:p>
        </p:txBody>
      </p:sp>
      <p:sp>
        <p:nvSpPr>
          <p:cNvPr id="3" name="2 Marcador de contenido"/>
          <p:cNvSpPr>
            <a:spLocks noGrp="1"/>
          </p:cNvSpPr>
          <p:nvPr>
            <p:ph sz="half" idx="1"/>
          </p:nvPr>
        </p:nvSpPr>
        <p:spPr>
          <a:xfrm rot="21223458">
            <a:off x="457200" y="1600200"/>
            <a:ext cx="4042792" cy="5069160"/>
          </a:xfrm>
          <a:effectLst>
            <a:glow rad="139700">
              <a:schemeClr val="accent4">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20000"/>
          </a:bodyPr>
          <a:lstStyle/>
          <a:p>
            <a:r>
              <a:rPr lang="es-CO" sz="3000" dirty="0" smtClean="0">
                <a:solidFill>
                  <a:schemeClr val="tx1"/>
                </a:solidFill>
                <a:latin typeface="Kristen ITC" pitchFamily="66" charset="0"/>
              </a:rPr>
              <a:t>La literatura dadaísta impone el azar como medio para escribir, pero mantiene algo de coherencia, lo que permite que la mayoría de sus escritos sean entendidos.</a:t>
            </a:r>
          </a:p>
          <a:p>
            <a:r>
              <a:rPr lang="es-CO" sz="3000" dirty="0" smtClean="0">
                <a:solidFill>
                  <a:schemeClr val="tx1"/>
                </a:solidFill>
                <a:latin typeface="Kristen ITC" pitchFamily="66" charset="0"/>
              </a:rPr>
              <a:t>El movimiento emplea juegos de palabras, onomatopeyas, metaforas y comparaciones.</a:t>
            </a:r>
          </a:p>
          <a:p>
            <a:endParaRPr lang="es-CO" dirty="0" smtClean="0"/>
          </a:p>
          <a:p>
            <a:endParaRPr lang="es-CO" dirty="0"/>
          </a:p>
        </p:txBody>
      </p:sp>
      <p:sp>
        <p:nvSpPr>
          <p:cNvPr id="4" name="3 Marcador de contenido"/>
          <p:cNvSpPr>
            <a:spLocks noGrp="1"/>
          </p:cNvSpPr>
          <p:nvPr>
            <p:ph sz="half" idx="2"/>
          </p:nvPr>
        </p:nvSpPr>
        <p:spPr>
          <a:xfrm rot="370193">
            <a:off x="4716016" y="1628800"/>
            <a:ext cx="3960440" cy="5069160"/>
          </a:xfrm>
          <a:effectLst>
            <a:glow rad="228600">
              <a:schemeClr val="accent6">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20000"/>
          </a:bodyPr>
          <a:lstStyle/>
          <a:p>
            <a:r>
              <a:rPr lang="es-CO" sz="3500" dirty="0">
                <a:solidFill>
                  <a:schemeClr val="tx1"/>
                </a:solidFill>
                <a:latin typeface="Kristen ITC" pitchFamily="66" charset="0"/>
              </a:rPr>
              <a:t>Relacionan las palabras no por su significado sino por su sonido</a:t>
            </a:r>
            <a:r>
              <a:rPr lang="es-CO" sz="3500" dirty="0" smtClean="0">
                <a:solidFill>
                  <a:schemeClr val="tx1"/>
                </a:solidFill>
                <a:latin typeface="Kristen ITC" pitchFamily="66" charset="0"/>
              </a:rPr>
              <a:t>.</a:t>
            </a:r>
          </a:p>
          <a:p>
            <a:endParaRPr lang="es-CO" sz="3500" dirty="0">
              <a:solidFill>
                <a:schemeClr val="tx1"/>
              </a:solidFill>
              <a:latin typeface="Kristen ITC" pitchFamily="66" charset="0"/>
            </a:endParaRPr>
          </a:p>
          <a:p>
            <a:pPr marL="0" indent="0">
              <a:buNone/>
            </a:pPr>
            <a:r>
              <a:rPr lang="es-CO" sz="3500" dirty="0">
                <a:solidFill>
                  <a:schemeClr val="tx1"/>
                </a:solidFill>
                <a:latin typeface="Kristen ITC" pitchFamily="66" charset="0"/>
              </a:rPr>
              <a:t>Ejemplo:</a:t>
            </a:r>
          </a:p>
          <a:p>
            <a:r>
              <a:rPr lang="it-IT" sz="3500" dirty="0">
                <a:solidFill>
                  <a:schemeClr val="tx1"/>
                </a:solidFill>
                <a:latin typeface="Kristen ITC" pitchFamily="66" charset="0"/>
              </a:rPr>
              <a:t>gadji beri bimba glandridi laula lonni cadori </a:t>
            </a:r>
            <a:endParaRPr lang="es-CO" sz="3500" dirty="0">
              <a:solidFill>
                <a:schemeClr val="tx1"/>
              </a:solidFill>
              <a:latin typeface="Kristen ITC" pitchFamily="66" charset="0"/>
            </a:endParaRPr>
          </a:p>
          <a:p>
            <a:endParaRPr lang="es-CO"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25841"/>
            <a:ext cx="6120680" cy="1376772"/>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es-CO" sz="4900" dirty="0">
                <a:solidFill>
                  <a:schemeClr val="tx1"/>
                </a:solidFill>
                <a:latin typeface="Showcard Gothic" pitchFamily="82" charset="0"/>
              </a:rPr>
              <a:t>Géneros literarios</a:t>
            </a:r>
            <a:r>
              <a:rPr lang="es-CO" sz="4000" dirty="0"/>
              <a:t/>
            </a:r>
            <a:br>
              <a:rPr lang="es-CO" sz="4000" dirty="0"/>
            </a:br>
            <a:endParaRPr lang="es-CO" dirty="0"/>
          </a:p>
        </p:txBody>
      </p:sp>
      <p:sp>
        <p:nvSpPr>
          <p:cNvPr id="3" name="2 Marcador de contenido"/>
          <p:cNvSpPr>
            <a:spLocks noGrp="1"/>
          </p:cNvSpPr>
          <p:nvPr>
            <p:ph sz="half" idx="1"/>
          </p:nvPr>
        </p:nvSpPr>
        <p:spPr>
          <a:xfrm>
            <a:off x="467544" y="1628800"/>
            <a:ext cx="3520440" cy="5073427"/>
          </a:xfrm>
        </p:spPr>
        <p:style>
          <a:lnRef idx="1">
            <a:schemeClr val="accent2"/>
          </a:lnRef>
          <a:fillRef idx="3">
            <a:schemeClr val="accent2"/>
          </a:fillRef>
          <a:effectRef idx="2">
            <a:schemeClr val="accent2"/>
          </a:effectRef>
          <a:fontRef idx="minor">
            <a:schemeClr val="lt1"/>
          </a:fontRef>
        </p:style>
        <p:txBody>
          <a:bodyPr>
            <a:normAutofit fontScale="92500" lnSpcReduction="20000"/>
          </a:bodyPr>
          <a:lstStyle/>
          <a:p>
            <a:pPr marL="0" indent="0">
              <a:buNone/>
            </a:pPr>
            <a:r>
              <a:rPr lang="es-ES" sz="3900" dirty="0" smtClean="0">
                <a:solidFill>
                  <a:schemeClr val="tx1"/>
                </a:solidFill>
                <a:latin typeface="Showcard Gothic" pitchFamily="82" charset="0"/>
              </a:rPr>
              <a:t>POESÍA: </a:t>
            </a:r>
          </a:p>
          <a:p>
            <a:pPr marL="0" indent="0">
              <a:buNone/>
            </a:pPr>
            <a:r>
              <a:rPr lang="es-ES" sz="3900" dirty="0" smtClean="0">
                <a:solidFill>
                  <a:schemeClr val="tx1"/>
                </a:solidFill>
                <a:latin typeface="Kristen ITC" pitchFamily="66" charset="0"/>
              </a:rPr>
              <a:t>abre el campo para la llegada del surrealismo y ayuda a crear un lenguaje poético libre y sin límites.</a:t>
            </a:r>
          </a:p>
          <a:p>
            <a:endParaRPr lang="es-CO" dirty="0" smtClean="0">
              <a:solidFill>
                <a:schemeClr val="tx1"/>
              </a:solidFill>
            </a:endParaRPr>
          </a:p>
          <a:p>
            <a:endParaRPr lang="es-CO" dirty="0"/>
          </a:p>
        </p:txBody>
      </p:sp>
      <p:sp>
        <p:nvSpPr>
          <p:cNvPr id="4" name="3 Marcador de contenido"/>
          <p:cNvSpPr>
            <a:spLocks noGrp="1"/>
          </p:cNvSpPr>
          <p:nvPr>
            <p:ph sz="half" idx="2"/>
          </p:nvPr>
        </p:nvSpPr>
        <p:spPr>
          <a:xfrm>
            <a:off x="4211960" y="1628800"/>
            <a:ext cx="3520440" cy="5145435"/>
          </a:xfrm>
        </p:spPr>
        <p:style>
          <a:lnRef idx="1">
            <a:schemeClr val="accent2"/>
          </a:lnRef>
          <a:fillRef idx="3">
            <a:schemeClr val="accent2"/>
          </a:fillRef>
          <a:effectRef idx="2">
            <a:schemeClr val="accent2"/>
          </a:effectRef>
          <a:fontRef idx="minor">
            <a:schemeClr val="lt1"/>
          </a:fontRef>
        </p:style>
        <p:txBody>
          <a:bodyPr>
            <a:normAutofit fontScale="92500" lnSpcReduction="20000"/>
          </a:bodyPr>
          <a:lstStyle/>
          <a:p>
            <a:pPr marL="0" indent="0">
              <a:buNone/>
            </a:pPr>
            <a:r>
              <a:rPr lang="es-ES" sz="3500" dirty="0">
                <a:solidFill>
                  <a:schemeClr val="tx1"/>
                </a:solidFill>
                <a:latin typeface="Showcard Gothic" pitchFamily="82" charset="0"/>
              </a:rPr>
              <a:t>Teatro y manifiesto: </a:t>
            </a:r>
            <a:r>
              <a:rPr lang="es-ES" sz="3500" dirty="0">
                <a:solidFill>
                  <a:schemeClr val="tx1"/>
                </a:solidFill>
                <a:latin typeface="Kristen ITC" pitchFamily="66" charset="0"/>
              </a:rPr>
              <a:t>buscaban con sus obras impactar  o dejar perplejo al publico con el fin de que se reconsideraran los valores estéticos preestablecidos.</a:t>
            </a:r>
          </a:p>
          <a:p>
            <a:endParaRPr lang="es-CO" dirty="0">
              <a:latin typeface="Kristen ITC"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4722" y="235132"/>
            <a:ext cx="7815812" cy="764704"/>
          </a:xfrm>
        </p:spPr>
        <p:style>
          <a:lnRef idx="2">
            <a:schemeClr val="accent6">
              <a:shade val="50000"/>
            </a:schemeClr>
          </a:lnRef>
          <a:fillRef idx="1">
            <a:schemeClr val="accent6"/>
          </a:fillRef>
          <a:effectRef idx="0">
            <a:schemeClr val="accent6"/>
          </a:effectRef>
          <a:fontRef idx="minor">
            <a:schemeClr val="lt1"/>
          </a:fontRef>
        </p:style>
        <p:txBody>
          <a:bodyPr/>
          <a:lstStyle/>
          <a:p>
            <a:r>
              <a:rPr lang="es-CO" dirty="0">
                <a:latin typeface="Showcard Gothic" pitchFamily="82" charset="0"/>
              </a:rPr>
              <a:t>P</a:t>
            </a:r>
            <a:r>
              <a:rPr lang="es-CO" dirty="0" smtClean="0">
                <a:latin typeface="Showcard Gothic" pitchFamily="82" charset="0"/>
              </a:rPr>
              <a:t>rimer </a:t>
            </a:r>
            <a:r>
              <a:rPr lang="es-CO" dirty="0">
                <a:latin typeface="Showcard Gothic" pitchFamily="82" charset="0"/>
              </a:rPr>
              <a:t>m</a:t>
            </a:r>
            <a:r>
              <a:rPr lang="es-CO" dirty="0" smtClean="0">
                <a:latin typeface="Showcard Gothic" pitchFamily="82" charset="0"/>
              </a:rPr>
              <a:t>anifiesto dada</a:t>
            </a:r>
            <a:endParaRPr lang="es-CO" dirty="0">
              <a:latin typeface="Showcard Gothic" pitchFamily="82" charset="0"/>
            </a:endParaRPr>
          </a:p>
        </p:txBody>
      </p:sp>
      <p:sp>
        <p:nvSpPr>
          <p:cNvPr id="3" name="2 Marcador de contenido"/>
          <p:cNvSpPr>
            <a:spLocks noGrp="1"/>
          </p:cNvSpPr>
          <p:nvPr>
            <p:ph idx="1"/>
          </p:nvPr>
        </p:nvSpPr>
        <p:spPr>
          <a:xfrm>
            <a:off x="0" y="1340768"/>
            <a:ext cx="9036496" cy="5160066"/>
          </a:xfrm>
        </p:spPr>
        <p:style>
          <a:lnRef idx="0">
            <a:schemeClr val="accent3"/>
          </a:lnRef>
          <a:fillRef idx="3">
            <a:schemeClr val="accent3"/>
          </a:fillRef>
          <a:effectRef idx="3">
            <a:schemeClr val="accent3"/>
          </a:effectRef>
          <a:fontRef idx="minor">
            <a:schemeClr val="lt1"/>
          </a:fontRef>
        </p:style>
        <p:txBody>
          <a:bodyPr>
            <a:noAutofit/>
          </a:bodyPr>
          <a:lstStyle/>
          <a:p>
            <a:pPr>
              <a:buNone/>
            </a:pPr>
            <a:r>
              <a:rPr lang="es-ES" sz="2400" dirty="0" smtClean="0">
                <a:solidFill>
                  <a:schemeClr val="tx1"/>
                </a:solidFill>
              </a:rPr>
              <a:t>    </a:t>
            </a:r>
            <a:r>
              <a:rPr lang="es-ES" sz="2400" dirty="0" smtClean="0">
                <a:solidFill>
                  <a:schemeClr val="tx1"/>
                </a:solidFill>
                <a:latin typeface="Kristen ITC" pitchFamily="66" charset="0"/>
              </a:rPr>
              <a:t>Coja un periódico</a:t>
            </a:r>
            <a:br>
              <a:rPr lang="es-ES" sz="2400" dirty="0" smtClean="0">
                <a:solidFill>
                  <a:schemeClr val="tx1"/>
                </a:solidFill>
                <a:latin typeface="Kristen ITC" pitchFamily="66" charset="0"/>
              </a:rPr>
            </a:br>
            <a:r>
              <a:rPr lang="es-ES" sz="2400" dirty="0" smtClean="0">
                <a:solidFill>
                  <a:schemeClr val="tx1"/>
                </a:solidFill>
                <a:latin typeface="Kristen ITC" pitchFamily="66" charset="0"/>
              </a:rPr>
              <a:t>Coja unas tijeras</a:t>
            </a:r>
            <a:br>
              <a:rPr lang="es-ES" sz="2400" dirty="0" smtClean="0">
                <a:solidFill>
                  <a:schemeClr val="tx1"/>
                </a:solidFill>
                <a:latin typeface="Kristen ITC" pitchFamily="66" charset="0"/>
              </a:rPr>
            </a:br>
            <a:r>
              <a:rPr lang="es-ES" sz="2400" dirty="0" smtClean="0">
                <a:solidFill>
                  <a:schemeClr val="tx1"/>
                </a:solidFill>
                <a:latin typeface="Kristen ITC" pitchFamily="66" charset="0"/>
              </a:rPr>
              <a:t>Escoja en el periódico un artículo de la longitud que cuenta darle a su poema</a:t>
            </a:r>
            <a:br>
              <a:rPr lang="es-ES" sz="2400" dirty="0" smtClean="0">
                <a:solidFill>
                  <a:schemeClr val="tx1"/>
                </a:solidFill>
                <a:latin typeface="Kristen ITC" pitchFamily="66" charset="0"/>
              </a:rPr>
            </a:br>
            <a:r>
              <a:rPr lang="es-ES" sz="2400" dirty="0" smtClean="0">
                <a:solidFill>
                  <a:schemeClr val="tx1"/>
                </a:solidFill>
                <a:latin typeface="Kristen ITC" pitchFamily="66" charset="0"/>
              </a:rPr>
              <a:t>Recorte el artículo</a:t>
            </a:r>
            <a:br>
              <a:rPr lang="es-ES" sz="2400" dirty="0" smtClean="0">
                <a:solidFill>
                  <a:schemeClr val="tx1"/>
                </a:solidFill>
                <a:latin typeface="Kristen ITC" pitchFamily="66" charset="0"/>
              </a:rPr>
            </a:br>
            <a:r>
              <a:rPr lang="es-ES" sz="2400" dirty="0" smtClean="0">
                <a:solidFill>
                  <a:schemeClr val="tx1"/>
                </a:solidFill>
                <a:latin typeface="Kristen ITC" pitchFamily="66" charset="0"/>
              </a:rPr>
              <a:t>Recorte en seguida con cuidado cada una de las palabras que forman el articulo y métalas en una bolsa</a:t>
            </a:r>
            <a:br>
              <a:rPr lang="es-ES" sz="2400" dirty="0" smtClean="0">
                <a:solidFill>
                  <a:schemeClr val="tx1"/>
                </a:solidFill>
                <a:latin typeface="Kristen ITC" pitchFamily="66" charset="0"/>
              </a:rPr>
            </a:br>
            <a:r>
              <a:rPr lang="es-ES" sz="2400" dirty="0" smtClean="0">
                <a:solidFill>
                  <a:schemeClr val="tx1"/>
                </a:solidFill>
                <a:latin typeface="Kristen ITC" pitchFamily="66" charset="0"/>
              </a:rPr>
              <a:t>Agítela suavemente</a:t>
            </a:r>
            <a:br>
              <a:rPr lang="es-ES" sz="2400" dirty="0" smtClean="0">
                <a:solidFill>
                  <a:schemeClr val="tx1"/>
                </a:solidFill>
                <a:latin typeface="Kristen ITC" pitchFamily="66" charset="0"/>
              </a:rPr>
            </a:br>
            <a:r>
              <a:rPr lang="es-ES" sz="2400" dirty="0" smtClean="0">
                <a:solidFill>
                  <a:schemeClr val="tx1"/>
                </a:solidFill>
                <a:latin typeface="Kristen ITC" pitchFamily="66" charset="0"/>
              </a:rPr>
              <a:t>Ahora saque cada recorte uno tras otro</a:t>
            </a:r>
            <a:br>
              <a:rPr lang="es-ES" sz="2400" dirty="0" smtClean="0">
                <a:solidFill>
                  <a:schemeClr val="tx1"/>
                </a:solidFill>
                <a:latin typeface="Kristen ITC" pitchFamily="66" charset="0"/>
              </a:rPr>
            </a:br>
            <a:r>
              <a:rPr lang="es-ES" sz="2400" dirty="0" smtClean="0">
                <a:solidFill>
                  <a:schemeClr val="tx1"/>
                </a:solidFill>
                <a:latin typeface="Kristen ITC" pitchFamily="66" charset="0"/>
              </a:rPr>
              <a:t>Copie concienzudamente</a:t>
            </a:r>
            <a:br>
              <a:rPr lang="es-ES" sz="2400" dirty="0" smtClean="0">
                <a:solidFill>
                  <a:schemeClr val="tx1"/>
                </a:solidFill>
                <a:latin typeface="Kristen ITC" pitchFamily="66" charset="0"/>
              </a:rPr>
            </a:br>
            <a:r>
              <a:rPr lang="es-ES" sz="2400" dirty="0" smtClean="0">
                <a:solidFill>
                  <a:schemeClr val="tx1"/>
                </a:solidFill>
                <a:latin typeface="Kristen ITC" pitchFamily="66" charset="0"/>
              </a:rPr>
              <a:t>en el orden en que hayan salido de la bolsa</a:t>
            </a:r>
            <a:br>
              <a:rPr lang="es-ES" sz="2400" dirty="0" smtClean="0">
                <a:solidFill>
                  <a:schemeClr val="tx1"/>
                </a:solidFill>
                <a:latin typeface="Kristen ITC" pitchFamily="66" charset="0"/>
              </a:rPr>
            </a:br>
            <a:r>
              <a:rPr lang="es-ES" sz="2400" dirty="0" smtClean="0">
                <a:solidFill>
                  <a:schemeClr val="tx1"/>
                </a:solidFill>
                <a:latin typeface="Kristen ITC" pitchFamily="66" charset="0"/>
              </a:rPr>
              <a:t>El poema se parecerá a usted</a:t>
            </a:r>
            <a:br>
              <a:rPr lang="es-ES" sz="2400" dirty="0" smtClean="0">
                <a:solidFill>
                  <a:schemeClr val="tx1"/>
                </a:solidFill>
                <a:latin typeface="Kristen ITC" pitchFamily="66" charset="0"/>
              </a:rPr>
            </a:br>
            <a:r>
              <a:rPr lang="es-ES" sz="2400" dirty="0" smtClean="0">
                <a:solidFill>
                  <a:schemeClr val="tx1"/>
                </a:solidFill>
                <a:latin typeface="Kristen ITC" pitchFamily="66" charset="0"/>
              </a:rPr>
              <a:t>Y es usted un escritor infinitamente original y de una sensibilidad hechizante, aunque incomprendido del vulgo.</a:t>
            </a:r>
          </a:p>
          <a:p>
            <a:pPr algn="r">
              <a:buNone/>
            </a:pPr>
            <a:r>
              <a:rPr lang="es-CO" sz="2400" dirty="0" smtClean="0">
                <a:solidFill>
                  <a:schemeClr val="tx1"/>
                </a:solidFill>
                <a:latin typeface="Kristen ITC" pitchFamily="66" charset="0"/>
              </a:rPr>
              <a:t>Tristán Tzara</a:t>
            </a:r>
            <a:endParaRPr lang="es-CO" sz="2400" dirty="0">
              <a:solidFill>
                <a:schemeClr val="tx1"/>
              </a:solidFill>
              <a:latin typeface="Kristen ITC"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4693136"/>
          </a:xfrm>
        </p:spPr>
        <p:style>
          <a:lnRef idx="3">
            <a:schemeClr val="lt1"/>
          </a:lnRef>
          <a:fillRef idx="1">
            <a:schemeClr val="accent1"/>
          </a:fillRef>
          <a:effectRef idx="1">
            <a:schemeClr val="accent1"/>
          </a:effectRef>
          <a:fontRef idx="minor">
            <a:schemeClr val="lt1"/>
          </a:fontRef>
        </p:style>
        <p:txBody>
          <a:bodyPr>
            <a:normAutofit/>
          </a:bodyPr>
          <a:lstStyle/>
          <a:p>
            <a:r>
              <a:rPr lang="es-CO" sz="9600" dirty="0" smtClean="0">
                <a:solidFill>
                  <a:schemeClr val="tx1"/>
                </a:solidFill>
                <a:latin typeface="Showcard Gothic" pitchFamily="82" charset="0"/>
              </a:rPr>
              <a:t>AUTORES:</a:t>
            </a:r>
            <a:endParaRPr lang="es-CO" sz="9600" dirty="0">
              <a:solidFill>
                <a:schemeClr val="tx1"/>
              </a:solidFill>
              <a:latin typeface="Showcard Gothic" pitchFamily="82" charset="0"/>
            </a:endParaRPr>
          </a:p>
        </p:txBody>
      </p:sp>
    </p:spTree>
    <p:extLst>
      <p:ext uri="{BB962C8B-B14F-4D97-AF65-F5344CB8AC3E}">
        <p14:creationId xmlns:p14="http://schemas.microsoft.com/office/powerpoint/2010/main" val="3262522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116632"/>
            <a:ext cx="4707156" cy="100811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s-CO" sz="3600" dirty="0" smtClean="0">
                <a:solidFill>
                  <a:schemeClr val="tx1"/>
                </a:solidFill>
                <a:latin typeface="Showcard Gothic" pitchFamily="82" charset="0"/>
              </a:rPr>
              <a:t>Tristán Tzara</a:t>
            </a:r>
            <a:r>
              <a:rPr lang="es-CO" sz="3600" dirty="0" smtClean="0"/>
              <a:t/>
            </a:r>
            <a:br>
              <a:rPr lang="es-CO" sz="3600" dirty="0" smtClean="0"/>
            </a:br>
            <a:endParaRPr lang="es-CO" sz="3600" dirty="0"/>
          </a:p>
        </p:txBody>
      </p:sp>
      <p:sp>
        <p:nvSpPr>
          <p:cNvPr id="3" name="2 Marcador de contenido"/>
          <p:cNvSpPr>
            <a:spLocks noGrp="1"/>
          </p:cNvSpPr>
          <p:nvPr>
            <p:ph sz="half" idx="1"/>
          </p:nvPr>
        </p:nvSpPr>
        <p:spPr>
          <a:xfrm>
            <a:off x="107504" y="836712"/>
            <a:ext cx="4968552" cy="5904656"/>
          </a:xfrm>
        </p:spPr>
        <p:style>
          <a:lnRef idx="3">
            <a:schemeClr val="lt1"/>
          </a:lnRef>
          <a:fillRef idx="1003">
            <a:schemeClr val="dk2"/>
          </a:fillRef>
          <a:effectRef idx="1">
            <a:schemeClr val="accent2"/>
          </a:effectRef>
          <a:fontRef idx="minor">
            <a:schemeClr val="lt1"/>
          </a:fontRef>
        </p:style>
        <p:txBody>
          <a:bodyPr>
            <a:normAutofit fontScale="25000" lnSpcReduction="20000"/>
          </a:bodyPr>
          <a:lstStyle/>
          <a:p>
            <a:pPr algn="just"/>
            <a:endParaRPr lang="es-CO" sz="7200" dirty="0"/>
          </a:p>
          <a:p>
            <a:pPr>
              <a:buNone/>
            </a:pPr>
            <a:r>
              <a:rPr lang="es-CO" sz="6400" dirty="0" smtClean="0">
                <a:latin typeface="Kristen ITC" pitchFamily="66" charset="0"/>
              </a:rPr>
              <a:t>     </a:t>
            </a:r>
            <a:r>
              <a:rPr lang="es-CO" sz="7200" dirty="0" smtClean="0">
                <a:latin typeface="Kristen ITC" pitchFamily="66" charset="0"/>
              </a:rPr>
              <a:t>Nació </a:t>
            </a:r>
            <a:r>
              <a:rPr lang="es-CO" sz="7200" dirty="0">
                <a:latin typeface="Kristen ITC" pitchFamily="66" charset="0"/>
              </a:rPr>
              <a:t>en  Moinesti, Rumania, 1896-París, Francia el 25 de diciembre 1963) </a:t>
            </a:r>
            <a:r>
              <a:rPr lang="es-CO" sz="7200" dirty="0" smtClean="0">
                <a:latin typeface="Kristen ITC" pitchFamily="66" charset="0"/>
              </a:rPr>
              <a:t>Poeta y ensayista </a:t>
            </a:r>
            <a:r>
              <a:rPr lang="es-CO" sz="7200" dirty="0">
                <a:latin typeface="Kristen ITC" pitchFamily="66" charset="0"/>
              </a:rPr>
              <a:t>francés de origen rumano. </a:t>
            </a:r>
          </a:p>
          <a:p>
            <a:pPr>
              <a:buNone/>
            </a:pPr>
            <a:r>
              <a:rPr lang="es-CO" sz="7200" dirty="0" smtClean="0">
                <a:latin typeface="Kristen ITC" pitchFamily="66" charset="0"/>
              </a:rPr>
              <a:t>       Vivió </a:t>
            </a:r>
            <a:r>
              <a:rPr lang="es-CO" sz="7200" dirty="0">
                <a:latin typeface="Kristen ITC" pitchFamily="66" charset="0"/>
              </a:rPr>
              <a:t>casi toda su vida en Francia y fue uno de los autores más importantes del movimiento Dadá, que fundó junto con Jean Arp y Hugo Ball, una corriente artística de vanguardia, totalmente revolucionaria en el sentido de que buscó romper con todos los parámetros establecidos a lo largo de la extensión de la historia del arte </a:t>
            </a:r>
            <a:r>
              <a:rPr lang="es-CO" sz="7200" dirty="0" smtClean="0">
                <a:latin typeface="Kristen ITC" pitchFamily="66" charset="0"/>
              </a:rPr>
              <a:t>occidental.</a:t>
            </a:r>
            <a:endParaRPr lang="es-CO" sz="7200" dirty="0">
              <a:latin typeface="Kristen ITC" pitchFamily="66" charset="0"/>
            </a:endParaRPr>
          </a:p>
          <a:p>
            <a:pPr>
              <a:buNone/>
            </a:pPr>
            <a:r>
              <a:rPr lang="es-CO" sz="7200" dirty="0">
                <a:latin typeface="Kristen ITC" pitchFamily="66" charset="0"/>
              </a:rPr>
              <a:t>  </a:t>
            </a:r>
            <a:r>
              <a:rPr lang="es-CO" sz="7200" dirty="0" smtClean="0">
                <a:latin typeface="Kristen ITC" pitchFamily="66" charset="0"/>
              </a:rPr>
              <a:t>   En</a:t>
            </a:r>
            <a:r>
              <a:rPr lang="es-CO" sz="7200" dirty="0">
                <a:latin typeface="Kristen ITC" pitchFamily="66" charset="0"/>
              </a:rPr>
              <a:t> París organizó, con sus compañeros de movimiento, espectáculos callejeros plenos de absurdismo para , "escandalizar a la burguesía", y dio un poderoso impulso a la escena dadaísta. </a:t>
            </a:r>
          </a:p>
          <a:p>
            <a:pPr>
              <a:buNone/>
            </a:pPr>
            <a:r>
              <a:rPr lang="es-CO" sz="7200" dirty="0" smtClean="0">
                <a:latin typeface="Kristen ITC" pitchFamily="66" charset="0"/>
              </a:rPr>
              <a:t>      Participó </a:t>
            </a:r>
            <a:r>
              <a:rPr lang="es-CO" sz="7200" dirty="0">
                <a:latin typeface="Kristen ITC" pitchFamily="66" charset="0"/>
              </a:rPr>
              <a:t>activamente en el desarrollo de los métodos de escritura automática entre ellos el collage y el cadáver exquisito. De esa época data su libro "El hombre aproximativo" 1931).</a:t>
            </a:r>
          </a:p>
          <a:p>
            <a:endParaRPr lang="es-CO" sz="4400" dirty="0">
              <a:latin typeface="Kristen ITC" pitchFamily="66" charset="0"/>
            </a:endParaRPr>
          </a:p>
        </p:txBody>
      </p:sp>
      <p:sp>
        <p:nvSpPr>
          <p:cNvPr id="5" name="4 Marcador de contenido"/>
          <p:cNvSpPr>
            <a:spLocks noGrp="1"/>
          </p:cNvSpPr>
          <p:nvPr>
            <p:ph sz="half" idx="2"/>
          </p:nvPr>
        </p:nvSpPr>
        <p:spPr>
          <a:xfrm>
            <a:off x="5364088" y="3315634"/>
            <a:ext cx="3672408" cy="3356992"/>
          </a:xfrm>
        </p:spPr>
        <p:style>
          <a:lnRef idx="2">
            <a:schemeClr val="accent2">
              <a:shade val="50000"/>
            </a:schemeClr>
          </a:lnRef>
          <a:fillRef idx="1">
            <a:schemeClr val="accent2"/>
          </a:fillRef>
          <a:effectRef idx="0">
            <a:schemeClr val="accent2"/>
          </a:effectRef>
          <a:fontRef idx="minor">
            <a:schemeClr val="lt1"/>
          </a:fontRef>
        </p:style>
        <p:txBody>
          <a:bodyPr>
            <a:normAutofit fontScale="25000" lnSpcReduction="20000"/>
          </a:bodyPr>
          <a:lstStyle/>
          <a:p>
            <a:pPr>
              <a:buNone/>
            </a:pPr>
            <a:r>
              <a:rPr lang="es-CO" sz="11200" dirty="0"/>
              <a:t>Obras: </a:t>
            </a:r>
          </a:p>
          <a:p>
            <a:r>
              <a:rPr lang="es-CO" sz="11200" dirty="0"/>
              <a:t>La primera aventura celestial del señor Antipirina 1916</a:t>
            </a:r>
          </a:p>
          <a:p>
            <a:r>
              <a:rPr lang="es-CO" sz="11200" dirty="0"/>
              <a:t>Veinticinco poemas 1918</a:t>
            </a:r>
          </a:p>
          <a:p>
            <a:r>
              <a:rPr lang="es-CO" sz="11200" dirty="0"/>
              <a:t>Primer manifiesto </a:t>
            </a:r>
            <a:r>
              <a:rPr lang="es-CO" sz="11200" dirty="0" err="1"/>
              <a:t>dadá</a:t>
            </a:r>
            <a:r>
              <a:rPr lang="es-CO" sz="11200" dirty="0"/>
              <a:t> 1918</a:t>
            </a:r>
          </a:p>
          <a:p>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76672"/>
            <a:ext cx="2232248" cy="2838962"/>
          </a:xfrm>
          <a:prstGeom prst="rect">
            <a:avLst/>
          </a:prstGeom>
          <a:ln/>
          <a:extLst/>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CO" sz="3200" dirty="0" smtClean="0"/>
              <a:t/>
            </a:r>
            <a:br>
              <a:rPr lang="es-CO" sz="3200" dirty="0" smtClean="0"/>
            </a:br>
            <a:r>
              <a:rPr lang="es-CO" sz="3200" dirty="0" smtClean="0"/>
              <a:t/>
            </a:r>
            <a:br>
              <a:rPr lang="es-CO" sz="3200" dirty="0" smtClean="0"/>
            </a:br>
            <a:r>
              <a:rPr lang="es-CO" sz="3200" dirty="0" smtClean="0"/>
              <a:t/>
            </a:r>
            <a:br>
              <a:rPr lang="es-CO" sz="3200" dirty="0" smtClean="0"/>
            </a:br>
            <a:r>
              <a:rPr lang="es-CO" sz="3200" dirty="0" smtClean="0"/>
              <a:t/>
            </a:r>
            <a:br>
              <a:rPr lang="es-CO" sz="3200" dirty="0" smtClean="0"/>
            </a:br>
            <a:r>
              <a:rPr lang="es-CO" sz="3200" dirty="0" smtClean="0"/>
              <a:t/>
            </a:r>
            <a:br>
              <a:rPr lang="es-CO" sz="3200" dirty="0" smtClean="0"/>
            </a:br>
            <a:r>
              <a:rPr lang="es-CO" sz="3200" dirty="0" smtClean="0"/>
              <a:t/>
            </a:r>
            <a:br>
              <a:rPr lang="es-CO" sz="3200" dirty="0" smtClean="0"/>
            </a:br>
            <a:r>
              <a:rPr lang="es-CO" sz="3200" dirty="0" smtClean="0"/>
              <a:t/>
            </a:r>
            <a:br>
              <a:rPr lang="es-CO" sz="3200" dirty="0" smtClean="0"/>
            </a:br>
            <a:r>
              <a:rPr lang="es-CO" sz="3200" dirty="0" smtClean="0"/>
              <a:t/>
            </a:r>
            <a:br>
              <a:rPr lang="es-CO" sz="3200" dirty="0" smtClean="0"/>
            </a:br>
            <a:r>
              <a:rPr lang="es-CO" sz="3200" dirty="0" smtClean="0"/>
              <a:t/>
            </a:r>
            <a:br>
              <a:rPr lang="es-CO" sz="3200" dirty="0" smtClean="0"/>
            </a:br>
            <a:r>
              <a:rPr lang="es-CO" sz="3200" dirty="0" smtClean="0"/>
              <a:t/>
            </a:r>
            <a:br>
              <a:rPr lang="es-CO" sz="3200" dirty="0" smtClean="0"/>
            </a:br>
            <a:r>
              <a:rPr lang="es-CO" sz="3200" dirty="0" smtClean="0"/>
              <a:t/>
            </a:r>
            <a:br>
              <a:rPr lang="es-CO" sz="3200" dirty="0" smtClean="0"/>
            </a:br>
            <a:r>
              <a:rPr lang="es-CO" sz="5300" dirty="0" smtClean="0">
                <a:solidFill>
                  <a:schemeClr val="tx1"/>
                </a:solidFill>
                <a:latin typeface="Showcard Gothic" pitchFamily="82" charset="0"/>
              </a:rPr>
              <a:t>Marcel Janco</a:t>
            </a:r>
            <a:r>
              <a:rPr lang="es-CO" sz="3200" dirty="0" smtClean="0"/>
              <a:t/>
            </a:r>
            <a:br>
              <a:rPr lang="es-CO" sz="3200" dirty="0" smtClean="0"/>
            </a:br>
            <a:endParaRPr lang="es-CO" sz="3200" dirty="0"/>
          </a:p>
        </p:txBody>
      </p:sp>
      <p:sp>
        <p:nvSpPr>
          <p:cNvPr id="3" name="2 Marcador de contenido"/>
          <p:cNvSpPr>
            <a:spLocks noGrp="1"/>
          </p:cNvSpPr>
          <p:nvPr>
            <p:ph sz="half" idx="1"/>
          </p:nvPr>
        </p:nvSpPr>
        <p:spPr>
          <a:xfrm>
            <a:off x="107504" y="1124744"/>
            <a:ext cx="4968552" cy="5733256"/>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buNone/>
            </a:pPr>
            <a:r>
              <a:rPr lang="es-CO" sz="800" dirty="0" smtClean="0">
                <a:latin typeface="+mj-lt"/>
              </a:rPr>
              <a:t>   </a:t>
            </a:r>
            <a:r>
              <a:rPr lang="es-CO" sz="1200" dirty="0" smtClean="0">
                <a:latin typeface="+mj-lt"/>
              </a:rPr>
              <a:t>  (</a:t>
            </a:r>
            <a:r>
              <a:rPr lang="es-CO" sz="2000" dirty="0" smtClean="0">
                <a:latin typeface="Kristen ITC" pitchFamily="66" charset="0"/>
              </a:rPr>
              <a:t>1895-1984) Nacido en Bucarest, Rumania. Fue un importante pintor y arquitecto israelí.</a:t>
            </a:r>
          </a:p>
          <a:p>
            <a:pPr>
              <a:buNone/>
            </a:pPr>
            <a:r>
              <a:rPr lang="es-CO" sz="2000" dirty="0" smtClean="0">
                <a:latin typeface="Kristen ITC" pitchFamily="66" charset="0"/>
              </a:rPr>
              <a:t>      Janco fue una de las figuras fundadoras del Dadaísmo, vanguardia impulsada por poetas, pintores y filósofos que se opusieron a la Primera Guerra Mundial y al arte burgués  cimentando su concepción en que el caos, el Nihilismo y la falta de racionalidad iban a hacer del mundo un mejor lugar para vivir.</a:t>
            </a:r>
          </a:p>
          <a:p>
            <a:pPr>
              <a:buNone/>
            </a:pPr>
            <a:r>
              <a:rPr lang="es-CO" sz="2000" dirty="0" smtClean="0">
                <a:latin typeface="Kristen ITC" pitchFamily="66" charset="0"/>
              </a:rPr>
              <a:t>     Siendo uno de los primeros dadas, participó en un gran número de exposiciones y espectáculos del grupo desde 1916.</a:t>
            </a:r>
          </a:p>
          <a:p>
            <a:endParaRPr lang="es-CO" sz="700" dirty="0" smtClean="0">
              <a:latin typeface="+mj-lt"/>
            </a:endParaRPr>
          </a:p>
        </p:txBody>
      </p:sp>
      <p:sp>
        <p:nvSpPr>
          <p:cNvPr id="2" name="1 Marcador de contenido"/>
          <p:cNvSpPr>
            <a:spLocks noGrp="1"/>
          </p:cNvSpPr>
          <p:nvPr>
            <p:ph sz="half" idx="2"/>
          </p:nvPr>
        </p:nvSpPr>
        <p:spPr>
          <a:xfrm>
            <a:off x="5220072" y="4293096"/>
            <a:ext cx="3816424" cy="2232248"/>
          </a:xfrm>
        </p:spPr>
        <p:style>
          <a:lnRef idx="3">
            <a:schemeClr val="lt1"/>
          </a:lnRef>
          <a:fillRef idx="1">
            <a:schemeClr val="accent3"/>
          </a:fillRef>
          <a:effectRef idx="1">
            <a:schemeClr val="accent3"/>
          </a:effectRef>
          <a:fontRef idx="minor">
            <a:schemeClr val="lt1"/>
          </a:fontRef>
        </p:style>
        <p:txBody>
          <a:bodyPr>
            <a:normAutofit fontScale="85000" lnSpcReduction="20000"/>
          </a:bodyPr>
          <a:lstStyle/>
          <a:p>
            <a:pPr>
              <a:buNone/>
            </a:pPr>
            <a:r>
              <a:rPr lang="es-CO" sz="3600" dirty="0">
                <a:solidFill>
                  <a:schemeClr val="bg1"/>
                </a:solidFill>
                <a:latin typeface="Kristen ITC" pitchFamily="66" charset="0"/>
              </a:rPr>
              <a:t>Obras:</a:t>
            </a:r>
          </a:p>
          <a:p>
            <a:r>
              <a:rPr lang="es-CO" sz="3600" dirty="0">
                <a:solidFill>
                  <a:schemeClr val="bg1"/>
                </a:solidFill>
                <a:latin typeface="Kristen ITC" pitchFamily="66" charset="0"/>
              </a:rPr>
              <a:t>Retrato De Lana Turner,  1950</a:t>
            </a:r>
          </a:p>
          <a:p>
            <a:r>
              <a:rPr lang="es-CO" sz="3600" dirty="0" err="1">
                <a:solidFill>
                  <a:schemeClr val="bg1"/>
                </a:solidFill>
                <a:latin typeface="Kristen ITC" pitchFamily="66" charset="0"/>
              </a:rPr>
              <a:t>The</a:t>
            </a:r>
            <a:r>
              <a:rPr lang="es-CO" sz="3600" dirty="0">
                <a:solidFill>
                  <a:schemeClr val="bg1"/>
                </a:solidFill>
                <a:latin typeface="Kristen ITC" pitchFamily="66" charset="0"/>
              </a:rPr>
              <a:t> </a:t>
            </a:r>
            <a:r>
              <a:rPr lang="es-CO" sz="3600" dirty="0" err="1">
                <a:solidFill>
                  <a:schemeClr val="bg1"/>
                </a:solidFill>
                <a:latin typeface="Kristen ITC" pitchFamily="66" charset="0"/>
              </a:rPr>
              <a:t>Entrance</a:t>
            </a:r>
            <a:r>
              <a:rPr lang="es-CO" sz="3600" dirty="0">
                <a:solidFill>
                  <a:schemeClr val="bg1"/>
                </a:solidFill>
                <a:latin typeface="Kristen ITC" pitchFamily="66" charset="0"/>
              </a:rPr>
              <a:t> </a:t>
            </a:r>
            <a:r>
              <a:rPr lang="es-CO" sz="3600" dirty="0" err="1">
                <a:solidFill>
                  <a:schemeClr val="bg1"/>
                </a:solidFill>
                <a:latin typeface="Kristen ITC" pitchFamily="66" charset="0"/>
              </a:rPr>
              <a:t>To</a:t>
            </a:r>
            <a:r>
              <a:rPr lang="es-CO" sz="3600" dirty="0">
                <a:solidFill>
                  <a:schemeClr val="bg1"/>
                </a:solidFill>
                <a:latin typeface="Kristen ITC" pitchFamily="66" charset="0"/>
              </a:rPr>
              <a:t> Paradise</a:t>
            </a:r>
          </a:p>
          <a:p>
            <a:endParaRPr lang="es-CO" dirty="0"/>
          </a:p>
        </p:txBody>
      </p:sp>
      <p:pic>
        <p:nvPicPr>
          <p:cNvPr id="6" name="5 Imagen" descr="Imagen6.jpg"/>
          <p:cNvPicPr>
            <a:picLocks noChangeAspect="1"/>
          </p:cNvPicPr>
          <p:nvPr/>
        </p:nvPicPr>
        <p:blipFill>
          <a:blip r:embed="rId2" cstate="print"/>
          <a:stretch>
            <a:fillRect/>
          </a:stretch>
        </p:blipFill>
        <p:spPr>
          <a:xfrm>
            <a:off x="5940152" y="494643"/>
            <a:ext cx="2736304" cy="36004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74912" y="332656"/>
            <a:ext cx="7242048" cy="134076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CO" sz="6700" dirty="0" smtClean="0">
                <a:solidFill>
                  <a:schemeClr val="tx1"/>
                </a:solidFill>
                <a:latin typeface="Showcard Gothic" pitchFamily="82" charset="0"/>
              </a:rPr>
              <a:t>Jean Arp </a:t>
            </a:r>
            <a:r>
              <a:rPr lang="es-CO" sz="3200" dirty="0" smtClean="0"/>
              <a:t/>
            </a:r>
            <a:br>
              <a:rPr lang="es-CO" sz="3200" dirty="0" smtClean="0"/>
            </a:br>
            <a:endParaRPr lang="es-CO" sz="3200" dirty="0"/>
          </a:p>
        </p:txBody>
      </p:sp>
      <p:sp>
        <p:nvSpPr>
          <p:cNvPr id="3" name="2 Marcador de contenido"/>
          <p:cNvSpPr>
            <a:spLocks noGrp="1"/>
          </p:cNvSpPr>
          <p:nvPr>
            <p:ph sz="half" idx="1"/>
          </p:nvPr>
        </p:nvSpPr>
        <p:spPr>
          <a:xfrm>
            <a:off x="0" y="1196752"/>
            <a:ext cx="5849281" cy="5661248"/>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a:buNone/>
            </a:pPr>
            <a:r>
              <a:rPr lang="es-CO" sz="4300" b="1" dirty="0" smtClean="0">
                <a:latin typeface="Kristen ITC" pitchFamily="66" charset="0"/>
              </a:rPr>
              <a:t>   </a:t>
            </a:r>
            <a:r>
              <a:rPr lang="es-CO" sz="9600" b="1" dirty="0" smtClean="0">
                <a:latin typeface="Kristen ITC" pitchFamily="66" charset="0"/>
              </a:rPr>
              <a:t>E</a:t>
            </a:r>
            <a:r>
              <a:rPr lang="es-CO" sz="9600" dirty="0" smtClean="0">
                <a:latin typeface="Kristen ITC" pitchFamily="66" charset="0"/>
              </a:rPr>
              <a:t>scultor, pintor y poeta francés, nació el 16 de septiembre de 1887 en Estrasburgo.</a:t>
            </a:r>
          </a:p>
          <a:p>
            <a:pPr>
              <a:buNone/>
            </a:pPr>
            <a:r>
              <a:rPr lang="es-CO" sz="9600" dirty="0" smtClean="0">
                <a:latin typeface="Kristen ITC" pitchFamily="66" charset="0"/>
              </a:rPr>
              <a:t>    En 1912 participó en el grupo expresionista de Múnich Der Blaue Reiter (El jinete azul). La obra de Arp durante esos años (1915-1916) estuvo dedicada a los tapices de motivos angulares y totalmente abstractos, así como a los dibujos.</a:t>
            </a:r>
          </a:p>
          <a:p>
            <a:pPr>
              <a:buNone/>
            </a:pPr>
            <a:r>
              <a:rPr lang="es-CO" sz="9600" dirty="0" smtClean="0">
                <a:latin typeface="Kristen ITC" pitchFamily="66" charset="0"/>
              </a:rPr>
              <a:t>    En 1916 fue uno de los fundadores del revolucionario movimiento dada en Zúrich. En 1917 transformó su estilo artístico hacia una abstracción de formas curvilíneas que caracteriza su obra posterior, la más conocida actualmente.</a:t>
            </a:r>
          </a:p>
          <a:p>
            <a:endParaRPr lang="es-CO" dirty="0"/>
          </a:p>
        </p:txBody>
      </p:sp>
      <p:pic>
        <p:nvPicPr>
          <p:cNvPr id="6" name="5 Imagen" descr="Imagen4.jpg"/>
          <p:cNvPicPr>
            <a:picLocks noChangeAspect="1"/>
          </p:cNvPicPr>
          <p:nvPr/>
        </p:nvPicPr>
        <p:blipFill>
          <a:blip r:embed="rId2" cstate="print"/>
          <a:stretch>
            <a:fillRect/>
          </a:stretch>
        </p:blipFill>
        <p:spPr>
          <a:xfrm>
            <a:off x="6130822" y="1124744"/>
            <a:ext cx="2731776" cy="3921335"/>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Marcador de contenido" descr="dadaismo.jpg"/>
          <p:cNvPicPr>
            <a:picLocks noChangeAspect="1"/>
          </p:cNvPicPr>
          <p:nvPr/>
        </p:nvPicPr>
        <p:blipFill>
          <a:blip r:embed="rId2"/>
          <a:stretch>
            <a:fillRect/>
          </a:stretch>
        </p:blipFill>
        <p:spPr>
          <a:xfrm>
            <a:off x="1708279" y="843374"/>
            <a:ext cx="2000264" cy="3275432"/>
          </a:xfrm>
          <a:prstGeom prst="rect">
            <a:avLst/>
          </a:prstGeom>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1928794" y="345024"/>
            <a:ext cx="2357454"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smtClean="0">
                <a:ln>
                  <a:noFill/>
                </a:ln>
                <a:solidFill>
                  <a:sysClr val="windowText" lastClr="000000"/>
                </a:solidFill>
                <a:effectLst/>
                <a:uLnTx/>
                <a:uFillTx/>
                <a:latin typeface="Kristen ITC" pitchFamily="66" charset="0"/>
              </a:rPr>
              <a:t>Formas biomorficas</a:t>
            </a:r>
            <a:endParaRPr kumimoji="0" lang="es-CO" sz="1800" b="0" i="0" u="none" strike="noStrike" kern="0" cap="none" spc="0" normalizeH="0" baseline="0" noProof="0" dirty="0">
              <a:ln>
                <a:noFill/>
              </a:ln>
              <a:solidFill>
                <a:sysClr val="windowText" lastClr="000000"/>
              </a:solidFill>
              <a:effectLst/>
              <a:uLnTx/>
              <a:uFillTx/>
              <a:latin typeface="Kristen ITC" pitchFamily="66" charset="0"/>
            </a:endParaRPr>
          </a:p>
        </p:txBody>
      </p:sp>
      <p:pic>
        <p:nvPicPr>
          <p:cNvPr id="7" name="6 Imagen" descr="reflexion.jpg"/>
          <p:cNvPicPr>
            <a:picLocks noChangeAspect="1"/>
          </p:cNvPicPr>
          <p:nvPr/>
        </p:nvPicPr>
        <p:blipFill>
          <a:blip r:embed="rId3"/>
          <a:stretch>
            <a:fillRect/>
          </a:stretch>
        </p:blipFill>
        <p:spPr>
          <a:xfrm>
            <a:off x="4744572" y="714356"/>
            <a:ext cx="3778936" cy="2743130"/>
          </a:xfrm>
          <a:prstGeom prst="rect">
            <a:avLst/>
          </a:prstGeom>
        </p:spPr>
        <p:style>
          <a:lnRef idx="2">
            <a:schemeClr val="dk1"/>
          </a:lnRef>
          <a:fillRef idx="1">
            <a:schemeClr val="lt1"/>
          </a:fillRef>
          <a:effectRef idx="0">
            <a:schemeClr val="dk1"/>
          </a:effectRef>
          <a:fontRef idx="minor">
            <a:schemeClr val="dk1"/>
          </a:fontRef>
        </p:style>
      </p:pic>
      <p:sp>
        <p:nvSpPr>
          <p:cNvPr id="8" name="7 CuadroTexto"/>
          <p:cNvSpPr txBox="1"/>
          <p:nvPr/>
        </p:nvSpPr>
        <p:spPr>
          <a:xfrm>
            <a:off x="5508104" y="280501"/>
            <a:ext cx="278608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smtClean="0">
                <a:ln>
                  <a:noFill/>
                </a:ln>
                <a:solidFill>
                  <a:sysClr val="windowText" lastClr="000000"/>
                </a:solidFill>
                <a:effectLst/>
                <a:uLnTx/>
                <a:uFillTx/>
                <a:latin typeface="Kristen ITC" pitchFamily="66" charset="0"/>
              </a:rPr>
              <a:t>Formas curvilíneas </a:t>
            </a:r>
            <a:endParaRPr kumimoji="0" lang="es-CO" sz="1800" b="0" i="0" u="none" strike="noStrike" kern="0" cap="none" spc="0" normalizeH="0" baseline="0" noProof="0" dirty="0">
              <a:ln>
                <a:noFill/>
              </a:ln>
              <a:solidFill>
                <a:sysClr val="windowText" lastClr="000000"/>
              </a:solidFill>
              <a:effectLst/>
              <a:uLnTx/>
              <a:uFillTx/>
              <a:latin typeface="Kristen ITC" pitchFamily="66" charset="0"/>
            </a:endParaRPr>
          </a:p>
        </p:txBody>
      </p:sp>
      <p:pic>
        <p:nvPicPr>
          <p:cNvPr id="9" name="Picture 2" descr="http://uploads7.wikipaintings.org/images/jean-arp/not_detected_242994.jpg"/>
          <p:cNvPicPr>
            <a:picLocks noChangeAspect="1" noChangeArrowheads="1"/>
          </p:cNvPicPr>
          <p:nvPr/>
        </p:nvPicPr>
        <p:blipFill>
          <a:blip r:embed="rId4"/>
          <a:srcRect/>
          <a:stretch>
            <a:fillRect/>
          </a:stretch>
        </p:blipFill>
        <p:spPr bwMode="auto">
          <a:xfrm>
            <a:off x="4427984" y="3718181"/>
            <a:ext cx="4000528" cy="2800371"/>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10" name="9 CuadroTexto"/>
          <p:cNvSpPr txBox="1"/>
          <p:nvPr/>
        </p:nvSpPr>
        <p:spPr>
          <a:xfrm>
            <a:off x="7092280" y="6230884"/>
            <a:ext cx="158417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smtClean="0">
                <a:ln>
                  <a:noFill/>
                </a:ln>
                <a:solidFill>
                  <a:sysClr val="windowText" lastClr="000000"/>
                </a:solidFill>
                <a:effectLst/>
                <a:uLnTx/>
                <a:uFillTx/>
                <a:latin typeface="Kristen ITC" pitchFamily="66" charset="0"/>
              </a:rPr>
              <a:t>Gouache </a:t>
            </a:r>
            <a:endParaRPr kumimoji="0" lang="es-CO" sz="1800" b="0" i="0" u="none" strike="noStrike" kern="0" cap="none" spc="0" normalizeH="0" baseline="0" noProof="0" dirty="0">
              <a:ln>
                <a:noFill/>
              </a:ln>
              <a:solidFill>
                <a:sysClr val="windowText" lastClr="000000"/>
              </a:solidFill>
              <a:effectLst/>
              <a:uLnTx/>
              <a:uFillTx/>
              <a:latin typeface="Kristen ITC" pitchFamily="66" charset="0"/>
            </a:endParaRPr>
          </a:p>
        </p:txBody>
      </p:sp>
      <p:pic>
        <p:nvPicPr>
          <p:cNvPr id="11" name="10 Imagen" descr="affiche.jpg"/>
          <p:cNvPicPr>
            <a:picLocks noChangeAspect="1"/>
          </p:cNvPicPr>
          <p:nvPr/>
        </p:nvPicPr>
        <p:blipFill>
          <a:blip r:embed="rId5"/>
          <a:stretch>
            <a:fillRect/>
          </a:stretch>
        </p:blipFill>
        <p:spPr>
          <a:xfrm>
            <a:off x="374916" y="4410106"/>
            <a:ext cx="2500330" cy="2190110"/>
          </a:xfrm>
          <a:prstGeom prst="rect">
            <a:avLst/>
          </a:prstGeom>
        </p:spPr>
        <p:style>
          <a:lnRef idx="2">
            <a:schemeClr val="dk1"/>
          </a:lnRef>
          <a:fillRef idx="1">
            <a:schemeClr val="lt1"/>
          </a:fillRef>
          <a:effectRef idx="0">
            <a:schemeClr val="dk1"/>
          </a:effectRef>
          <a:fontRef idx="minor">
            <a:schemeClr val="dk1"/>
          </a:fontRef>
        </p:style>
      </p:pic>
      <p:sp>
        <p:nvSpPr>
          <p:cNvPr id="12" name="11 CuadroTexto"/>
          <p:cNvSpPr txBox="1"/>
          <p:nvPr/>
        </p:nvSpPr>
        <p:spPr>
          <a:xfrm>
            <a:off x="2551656" y="6083802"/>
            <a:ext cx="1346844"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s-ES" dirty="0">
                <a:solidFill>
                  <a:schemeClr val="tx1"/>
                </a:solidFill>
                <a:latin typeface="Kristen ITC" pitchFamily="66" charset="0"/>
              </a:rPr>
              <a:t>L</a:t>
            </a:r>
            <a:r>
              <a:rPr lang="es-ES" dirty="0" smtClean="0">
                <a:solidFill>
                  <a:schemeClr val="tx1"/>
                </a:solidFill>
                <a:latin typeface="Kristen ITC" pitchFamily="66" charset="0"/>
              </a:rPr>
              <a:t>itografía</a:t>
            </a:r>
            <a:endParaRPr lang="es-ES" dirty="0">
              <a:solidFill>
                <a:schemeClr val="tx1"/>
              </a:solidFill>
              <a:latin typeface="Kristen ITC" pitchFamily="66" charset="0"/>
            </a:endParaRPr>
          </a:p>
        </p:txBody>
      </p:sp>
      <p:sp>
        <p:nvSpPr>
          <p:cNvPr id="13" name="12 CuadroTexto"/>
          <p:cNvSpPr txBox="1"/>
          <p:nvPr/>
        </p:nvSpPr>
        <p:spPr>
          <a:xfrm rot="16200000">
            <a:off x="-1004491" y="1445343"/>
            <a:ext cx="3437680" cy="1107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6600" dirty="0" smtClean="0">
                <a:solidFill>
                  <a:schemeClr val="tx1"/>
                </a:solidFill>
                <a:latin typeface="Showcard Gothic" pitchFamily="82" charset="0"/>
              </a:rPr>
              <a:t>Obras</a:t>
            </a:r>
            <a:endParaRPr lang="es-ES" sz="6600" dirty="0">
              <a:solidFill>
                <a:schemeClr val="tx1"/>
              </a:solidFill>
              <a:latin typeface="Showcard Gothic" pitchFamily="82" charset="0"/>
            </a:endParaRPr>
          </a:p>
        </p:txBody>
      </p:sp>
    </p:spTree>
    <p:extLst>
      <p:ext uri="{BB962C8B-B14F-4D97-AF65-F5344CB8AC3E}">
        <p14:creationId xmlns:p14="http://schemas.microsoft.com/office/powerpoint/2010/main" val="1189768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s-CO" sz="6000" dirty="0" smtClean="0">
                <a:solidFill>
                  <a:schemeClr val="tx1"/>
                </a:solidFill>
                <a:latin typeface="Showcard Gothic" pitchFamily="82" charset="0"/>
              </a:rPr>
              <a:t>Hugo Ball</a:t>
            </a:r>
            <a:endParaRPr lang="es-CO" sz="6000" dirty="0">
              <a:solidFill>
                <a:schemeClr val="tx1"/>
              </a:solidFill>
              <a:latin typeface="Showcard Gothic" pitchFamily="82" charset="0"/>
            </a:endParaRPr>
          </a:p>
        </p:txBody>
      </p:sp>
      <p:sp>
        <p:nvSpPr>
          <p:cNvPr id="3" name="2 Marcador de contenido"/>
          <p:cNvSpPr>
            <a:spLocks noGrp="1"/>
          </p:cNvSpPr>
          <p:nvPr>
            <p:ph sz="half" idx="1"/>
          </p:nvPr>
        </p:nvSpPr>
        <p:spPr>
          <a:xfrm>
            <a:off x="107504" y="1412776"/>
            <a:ext cx="4968552" cy="5445224"/>
          </a:xfrm>
        </p:spPr>
        <p:style>
          <a:lnRef idx="3">
            <a:schemeClr val="lt1"/>
          </a:lnRef>
          <a:fillRef idx="1">
            <a:schemeClr val="accent4"/>
          </a:fillRef>
          <a:effectRef idx="1">
            <a:schemeClr val="accent4"/>
          </a:effectRef>
          <a:fontRef idx="minor">
            <a:schemeClr val="lt1"/>
          </a:fontRef>
        </p:style>
        <p:txBody>
          <a:bodyPr>
            <a:normAutofit fontScale="25000" lnSpcReduction="20000"/>
          </a:bodyPr>
          <a:lstStyle/>
          <a:p>
            <a:pPr>
              <a:buNone/>
            </a:pPr>
            <a:r>
              <a:rPr lang="es-CO" dirty="0" smtClean="0">
                <a:latin typeface="+mj-lt"/>
              </a:rPr>
              <a:t> </a:t>
            </a:r>
            <a:r>
              <a:rPr lang="es-CO" sz="2900" dirty="0" smtClean="0">
                <a:latin typeface="Kristen ITC" pitchFamily="66" charset="0"/>
              </a:rPr>
              <a:t>     </a:t>
            </a:r>
            <a:r>
              <a:rPr lang="es-CO" sz="3200" dirty="0" smtClean="0">
                <a:latin typeface="Kristen ITC" pitchFamily="66" charset="0"/>
              </a:rPr>
              <a:t>(</a:t>
            </a:r>
            <a:r>
              <a:rPr lang="es-CO" sz="7200" dirty="0" smtClean="0">
                <a:latin typeface="Kristen ITC" pitchFamily="66" charset="0"/>
              </a:rPr>
              <a:t>Pirmasens, 22 de febrero de 1886 - 14 de septiembre de 1927) . </a:t>
            </a:r>
          </a:p>
          <a:p>
            <a:pPr>
              <a:buNone/>
            </a:pPr>
            <a:r>
              <a:rPr lang="es-CO" sz="7200" dirty="0" smtClean="0">
                <a:latin typeface="Kristen ITC" pitchFamily="66" charset="0"/>
              </a:rPr>
              <a:t>      </a:t>
            </a:r>
          </a:p>
          <a:p>
            <a:pPr>
              <a:buNone/>
            </a:pPr>
            <a:r>
              <a:rPr lang="es-CO" sz="7200" dirty="0" smtClean="0">
                <a:latin typeface="Kristen ITC" pitchFamily="66" charset="0"/>
              </a:rPr>
              <a:t>      Fue un autor y poeta alemán, una de las figuras principales del Dadaísmo.</a:t>
            </a:r>
          </a:p>
          <a:p>
            <a:pPr>
              <a:buNone/>
            </a:pPr>
            <a:r>
              <a:rPr lang="es-CO" sz="7200" dirty="0" smtClean="0">
                <a:latin typeface="Kristen ITC" pitchFamily="66" charset="0"/>
              </a:rPr>
              <a:t>      Ball fundó en una taberna el Cabaret Voltaire, cuna del dadaísmo, lugar de reuniones políticas, conciertos y lecturas de poesía, al que pronto se unirían los rumanos.</a:t>
            </a:r>
          </a:p>
          <a:p>
            <a:pPr>
              <a:buNone/>
            </a:pPr>
            <a:r>
              <a:rPr lang="es-CO" sz="7200" dirty="0" smtClean="0">
                <a:latin typeface="Kristen ITC" pitchFamily="66" charset="0"/>
              </a:rPr>
              <a:t>      En 1916, redacta el "Manifiesto inaugural de la primera velada Dada", del que se desentenderá poco después: En él se muestra extremadamente crítico con la Europa de los nacionalismos, las ideologías que la representan, y con las filosofías idealistas. Ese mismo año presentó ante el público del Cabaret Voltaire, el primer poema fonético de la historia del dadaísmo: "Karawane", consistente en articulaciones de fonemas e interjecciones carentes de significación.</a:t>
            </a:r>
          </a:p>
        </p:txBody>
      </p:sp>
      <p:sp>
        <p:nvSpPr>
          <p:cNvPr id="2" name="1 Marcador de contenido"/>
          <p:cNvSpPr>
            <a:spLocks noGrp="1"/>
          </p:cNvSpPr>
          <p:nvPr>
            <p:ph sz="half" idx="2"/>
          </p:nvPr>
        </p:nvSpPr>
        <p:spPr>
          <a:xfrm>
            <a:off x="5436096" y="4653137"/>
            <a:ext cx="3528392" cy="1800200"/>
          </a:xfrm>
        </p:spPr>
        <p:style>
          <a:lnRef idx="1">
            <a:schemeClr val="accent4"/>
          </a:lnRef>
          <a:fillRef idx="2">
            <a:schemeClr val="accent4"/>
          </a:fillRef>
          <a:effectRef idx="1">
            <a:schemeClr val="accent4"/>
          </a:effectRef>
          <a:fontRef idx="minor">
            <a:schemeClr val="dk1"/>
          </a:fontRef>
        </p:style>
        <p:txBody>
          <a:bodyPr>
            <a:noAutofit/>
          </a:bodyPr>
          <a:lstStyle/>
          <a:p>
            <a:pPr>
              <a:buNone/>
            </a:pPr>
            <a:r>
              <a:rPr lang="es-CO" sz="1600" dirty="0"/>
              <a:t> </a:t>
            </a:r>
            <a:r>
              <a:rPr lang="es-CO" sz="1600" b="1" dirty="0">
                <a:latin typeface="Kristen ITC" pitchFamily="66" charset="0"/>
              </a:rPr>
              <a:t>Obras:</a:t>
            </a:r>
          </a:p>
          <a:p>
            <a:pPr fontAlgn="base"/>
            <a:r>
              <a:rPr lang="es-CO" sz="1600" b="1" dirty="0">
                <a:latin typeface="Kristen ITC" pitchFamily="66" charset="0"/>
              </a:rPr>
              <a:t>La </a:t>
            </a:r>
            <a:r>
              <a:rPr lang="es-CO" sz="1600" b="1" dirty="0" err="1">
                <a:latin typeface="Kristen ITC" pitchFamily="66" charset="0"/>
              </a:rPr>
              <a:t>huída</a:t>
            </a:r>
            <a:r>
              <a:rPr lang="es-CO" sz="1600" b="1" dirty="0">
                <a:latin typeface="Kristen ITC" pitchFamily="66" charset="0"/>
              </a:rPr>
              <a:t> del tiempo. Con el primer manifiesto dadaísta  1927 (2005) </a:t>
            </a:r>
          </a:p>
          <a:p>
            <a:pPr fontAlgn="base"/>
            <a:r>
              <a:rPr lang="es-CO" sz="1600" b="1" dirty="0" err="1">
                <a:latin typeface="Kristen ITC" pitchFamily="66" charset="0"/>
              </a:rPr>
              <a:t>Hermann</a:t>
            </a:r>
            <a:r>
              <a:rPr lang="es-CO" sz="1600" b="1" dirty="0">
                <a:latin typeface="Kristen ITC" pitchFamily="66" charset="0"/>
              </a:rPr>
              <a:t> Hesse. Su vida y su obra 1927 </a:t>
            </a:r>
          </a:p>
          <a:p>
            <a:pPr>
              <a:buNone/>
            </a:pPr>
            <a:endParaRPr lang="es-CO" sz="2000" b="1" dirty="0">
              <a:latin typeface="Kristen ITC" pitchFamily="66" charset="0"/>
            </a:endParaRPr>
          </a:p>
          <a:p>
            <a:endParaRPr lang="es-CO" sz="1600" b="1" dirty="0">
              <a:latin typeface="Kristen ITC" pitchFamily="66" charset="0"/>
            </a:endParaRPr>
          </a:p>
        </p:txBody>
      </p:sp>
      <p:pic>
        <p:nvPicPr>
          <p:cNvPr id="6" name="5 Imagen" descr="Imagen3.jpg"/>
          <p:cNvPicPr>
            <a:picLocks noChangeAspect="1"/>
          </p:cNvPicPr>
          <p:nvPr/>
        </p:nvPicPr>
        <p:blipFill>
          <a:blip r:embed="rId2" cstate="print"/>
          <a:stretch>
            <a:fillRect/>
          </a:stretch>
        </p:blipFill>
        <p:spPr>
          <a:xfrm>
            <a:off x="5828226" y="548680"/>
            <a:ext cx="2834640" cy="3974592"/>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260648"/>
            <a:ext cx="6015612" cy="882352"/>
          </a:xfrm>
        </p:spPr>
        <p:style>
          <a:lnRef idx="2">
            <a:schemeClr val="accent3">
              <a:shade val="50000"/>
            </a:schemeClr>
          </a:lnRef>
          <a:fillRef idx="1">
            <a:schemeClr val="accent3"/>
          </a:fillRef>
          <a:effectRef idx="0">
            <a:schemeClr val="accent3"/>
          </a:effectRef>
          <a:fontRef idx="minor">
            <a:schemeClr val="lt1"/>
          </a:fontRef>
        </p:style>
        <p:txBody>
          <a:bodyPr/>
          <a:lstStyle/>
          <a:p>
            <a:r>
              <a:rPr lang="es-CO" dirty="0" smtClean="0">
                <a:solidFill>
                  <a:schemeClr val="tx1"/>
                </a:solidFill>
                <a:latin typeface="Showcard Gothic" pitchFamily="82" charset="0"/>
              </a:rPr>
              <a:t>¿Qué es el dadaísmo?</a:t>
            </a:r>
            <a:endParaRPr lang="es-CO" dirty="0">
              <a:solidFill>
                <a:schemeClr val="tx1"/>
              </a:solidFill>
              <a:latin typeface="Showcard Gothic" pitchFamily="82" charset="0"/>
            </a:endParaRPr>
          </a:p>
        </p:txBody>
      </p:sp>
      <p:sp>
        <p:nvSpPr>
          <p:cNvPr id="3" name="2 Marcador de contenido"/>
          <p:cNvSpPr>
            <a:spLocks noGrp="1"/>
          </p:cNvSpPr>
          <p:nvPr>
            <p:ph idx="1"/>
          </p:nvPr>
        </p:nvSpPr>
        <p:spPr>
          <a:xfrm>
            <a:off x="428596" y="1214422"/>
            <a:ext cx="8175852" cy="5454938"/>
          </a:xfrm>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20000"/>
          </a:bodyPr>
          <a:lstStyle/>
          <a:p>
            <a:pPr>
              <a:buNone/>
            </a:pPr>
            <a:r>
              <a:rPr lang="es-CO" sz="2400" b="1" dirty="0" smtClean="0">
                <a:latin typeface="Kristen ITC" pitchFamily="66" charset="0"/>
              </a:rPr>
              <a:t>   </a:t>
            </a:r>
            <a:r>
              <a:rPr lang="es-CO" sz="3000" b="1" dirty="0" smtClean="0">
                <a:latin typeface="Kristen ITC" pitchFamily="66" charset="0"/>
              </a:rPr>
              <a:t>El dadaísmo es un movimiento artístico de vanguardia que surgió entre 1916 y 1922 en Zúrich, Suiza. </a:t>
            </a:r>
            <a:r>
              <a:rPr lang="es-CO" sz="3000" b="1" dirty="0">
                <a:latin typeface="Kristen ITC" pitchFamily="66" charset="0"/>
              </a:rPr>
              <a:t>E</a:t>
            </a:r>
            <a:r>
              <a:rPr lang="es-CO" sz="3000" b="1" dirty="0" smtClean="0">
                <a:latin typeface="Kristen ITC" pitchFamily="66" charset="0"/>
              </a:rPr>
              <a:t>s considerado anti arte porque aparece como una reacción en contra de las convenciones literarias y artísticas de la época</a:t>
            </a:r>
          </a:p>
          <a:p>
            <a:pPr>
              <a:buNone/>
            </a:pPr>
            <a:r>
              <a:rPr lang="es-CO" sz="3000" b="1" dirty="0">
                <a:latin typeface="Kristen ITC" pitchFamily="66" charset="0"/>
              </a:rPr>
              <a:t> </a:t>
            </a:r>
            <a:r>
              <a:rPr lang="es-CO" sz="3000" b="1" dirty="0" smtClean="0">
                <a:latin typeface="Kristen ITC" pitchFamily="66" charset="0"/>
              </a:rPr>
              <a:t>    Se desarrolla en los diferentes campos culturales como lo son: la poesía, la escultura, la pintura, la literatura y la música.</a:t>
            </a:r>
          </a:p>
          <a:p>
            <a:pPr>
              <a:buNone/>
            </a:pPr>
            <a:r>
              <a:rPr lang="es-CO" sz="3000" b="1" dirty="0" smtClean="0">
                <a:latin typeface="Kristen ITC" pitchFamily="66" charset="0"/>
              </a:rPr>
              <a:t>     Fue propuesto por Hugo Ball siendo acogido por algunos escritores. Luego, se incorporo Tristán  Tzara, que se convirtió en su emblema.</a:t>
            </a:r>
          </a:p>
          <a:p>
            <a:pPr>
              <a:buNone/>
            </a:pPr>
            <a:r>
              <a:rPr lang="es-CO" sz="3000" b="1" dirty="0" smtClean="0">
                <a:latin typeface="Kristen ITC" pitchFamily="66" charset="0"/>
              </a:rPr>
              <a:t>     El dadaísmo no esta en contra de un movimiento  anterior en especifico, sino que cuestiona el concepto del arte y la literatura  manejado antes de la primera Guerra Mundial.</a:t>
            </a:r>
          </a:p>
          <a:p>
            <a:pPr>
              <a:buNone/>
            </a:pPr>
            <a:r>
              <a:rPr lang="es-CO" sz="2400" b="1" dirty="0" smtClean="0">
                <a:latin typeface="Kristen ITC" pitchFamily="66" charset="0"/>
              </a:rPr>
              <a:t>      </a:t>
            </a:r>
          </a:p>
          <a:p>
            <a:pPr>
              <a:buNone/>
            </a:pPr>
            <a:endParaRPr lang="es-CO" sz="2400" dirty="0" smtClean="0"/>
          </a:p>
          <a:p>
            <a:pPr>
              <a:buNone/>
            </a:pPr>
            <a:endParaRPr lang="es-CO" sz="2800" dirty="0" smtClean="0"/>
          </a:p>
          <a:p>
            <a:endParaRPr lang="es-CO" dirty="0"/>
          </a:p>
          <a:p>
            <a:endParaRPr lang="es-CO" dirty="0" smtClean="0"/>
          </a:p>
          <a:p>
            <a:endParaRPr lang="es-CO"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116632"/>
            <a:ext cx="6480720" cy="846634"/>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s-CO" sz="4400" dirty="0" smtClean="0">
                <a:solidFill>
                  <a:schemeClr val="tx1"/>
                </a:solidFill>
                <a:latin typeface="Showcard Gothic" pitchFamily="82" charset="0"/>
              </a:rPr>
              <a:t>Kurt Schwitters</a:t>
            </a:r>
            <a:endParaRPr lang="es-CO" sz="4400" dirty="0">
              <a:solidFill>
                <a:schemeClr val="tx1"/>
              </a:solidFill>
              <a:latin typeface="Showcard Gothic" pitchFamily="82" charset="0"/>
            </a:endParaRPr>
          </a:p>
        </p:txBody>
      </p:sp>
      <p:sp>
        <p:nvSpPr>
          <p:cNvPr id="3" name="2 Marcador de contenido"/>
          <p:cNvSpPr>
            <a:spLocks noGrp="1"/>
          </p:cNvSpPr>
          <p:nvPr>
            <p:ph sz="half" idx="1"/>
          </p:nvPr>
        </p:nvSpPr>
        <p:spPr>
          <a:xfrm>
            <a:off x="251520" y="1052736"/>
            <a:ext cx="5760640" cy="5616624"/>
          </a:xfrm>
        </p:spPr>
        <p:style>
          <a:lnRef idx="1">
            <a:schemeClr val="accent1"/>
          </a:lnRef>
          <a:fillRef idx="3">
            <a:schemeClr val="accent1"/>
          </a:fillRef>
          <a:effectRef idx="2">
            <a:schemeClr val="accent1"/>
          </a:effectRef>
          <a:fontRef idx="minor">
            <a:schemeClr val="lt1"/>
          </a:fontRef>
        </p:style>
        <p:txBody>
          <a:bodyPr>
            <a:noAutofit/>
          </a:bodyPr>
          <a:lstStyle/>
          <a:p>
            <a:pPr>
              <a:buNone/>
            </a:pPr>
            <a:r>
              <a:rPr lang="es-CO" sz="1800" dirty="0" smtClean="0">
                <a:latin typeface="Kristen ITC" pitchFamily="66" charset="0"/>
              </a:rPr>
              <a:t>(</a:t>
            </a:r>
            <a:r>
              <a:rPr lang="es-CO" sz="2000" dirty="0" smtClean="0">
                <a:latin typeface="Kristen ITC" pitchFamily="66" charset="0"/>
              </a:rPr>
              <a:t>20 de junio de 1887 – 8 de enero de 1948)</a:t>
            </a:r>
          </a:p>
          <a:p>
            <a:pPr>
              <a:buNone/>
            </a:pPr>
            <a:endParaRPr lang="es-CO" sz="2000" dirty="0" smtClean="0">
              <a:latin typeface="Kristen ITC" pitchFamily="66" charset="0"/>
            </a:endParaRPr>
          </a:p>
          <a:p>
            <a:pPr>
              <a:buNone/>
            </a:pPr>
            <a:r>
              <a:rPr lang="es-CO" sz="2000" dirty="0" smtClean="0">
                <a:latin typeface="Kristen ITC" pitchFamily="66" charset="0"/>
              </a:rPr>
              <a:t>     Fue un artista alemán, pintor, escultor, poeta y diseñador gráfico, nacido en Hannover.</a:t>
            </a:r>
          </a:p>
          <a:p>
            <a:pPr>
              <a:buNone/>
            </a:pPr>
            <a:r>
              <a:rPr lang="es-CO" sz="2000" dirty="0" smtClean="0">
                <a:latin typeface="Kristen ITC" pitchFamily="66" charset="0"/>
              </a:rPr>
              <a:t>     Su trabajo comenzó a tomar forma en torno a 1920, cuando realizó sus primeros collages a partir de pequeños fragmentos de madera, recortes de periódico, billetes de tranvía y otros materiales de «desecho», que se transfiguraban en sus obras mediante la incorporación del color o la adición de palabras o frases.</a:t>
            </a:r>
          </a:p>
          <a:p>
            <a:pPr>
              <a:buNone/>
            </a:pPr>
            <a:r>
              <a:rPr lang="es-CO" sz="2000" dirty="0" smtClean="0">
                <a:latin typeface="Kristen ITC" pitchFamily="66" charset="0"/>
              </a:rPr>
              <a:t>     Su incorporación a la obra de arte de materiales sin valor sirvió de referente, después de la Segunda Guerra Mundial para otros movimiento artísticos.</a:t>
            </a:r>
            <a:endParaRPr lang="es-CO" sz="2000" dirty="0">
              <a:latin typeface="Kristen ITC" pitchFamily="66" charset="0"/>
            </a:endParaRPr>
          </a:p>
        </p:txBody>
      </p:sp>
      <p:pic>
        <p:nvPicPr>
          <p:cNvPr id="6" name="4 Marcador de contenido" descr="Kurt_Schwitters.JPG"/>
          <p:cNvPicPr>
            <a:picLocks noGrp="1" noChangeAspect="1"/>
          </p:cNvPicPr>
          <p:nvPr>
            <p:ph sz="half" idx="4294967295"/>
          </p:nvPr>
        </p:nvPicPr>
        <p:blipFill>
          <a:blip r:embed="rId2" cstate="print"/>
          <a:stretch>
            <a:fillRect/>
          </a:stretch>
        </p:blipFill>
        <p:spPr>
          <a:xfrm>
            <a:off x="6228184" y="836712"/>
            <a:ext cx="2582030" cy="3703141"/>
          </a:xfr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rot="19383818">
            <a:off x="-252846" y="719589"/>
            <a:ext cx="2767003" cy="1010572"/>
          </a:xfrm>
          <a:prstGeom prst="rect">
            <a:avLst/>
          </a:prstGeom>
        </p:spPr>
        <p:style>
          <a:lnRef idx="0">
            <a:schemeClr val="accent1"/>
          </a:lnRef>
          <a:fillRef idx="3">
            <a:schemeClr val="accent1"/>
          </a:fillRef>
          <a:effectRef idx="3">
            <a:schemeClr val="accent1"/>
          </a:effectRef>
          <a:fontRef idx="minor">
            <a:schemeClr val="lt1"/>
          </a:fontRef>
        </p:style>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lang="es-CO" b="1" dirty="0" smtClean="0">
                <a:solidFill>
                  <a:schemeClr val="tx1"/>
                </a:solidFill>
                <a:latin typeface="Showcard Gothic" pitchFamily="82" charset="0"/>
              </a:rPr>
              <a:t>Obras</a:t>
            </a:r>
            <a:endParaRPr kumimoji="0" lang="es-CO" sz="4000" b="1" i="0" u="none" strike="noStrike" kern="1200" cap="none" spc="-100" normalizeH="0" baseline="0" noProof="0" dirty="0">
              <a:ln>
                <a:noFill/>
              </a:ln>
              <a:solidFill>
                <a:schemeClr val="tx1"/>
              </a:solidFill>
              <a:effectLst/>
              <a:uLnTx/>
              <a:uFillTx/>
              <a:latin typeface="Showcard Gothic" pitchFamily="82" charset="0"/>
            </a:endParaRPr>
          </a:p>
        </p:txBody>
      </p:sp>
      <p:pic>
        <p:nvPicPr>
          <p:cNvPr id="6" name="3 Marcador de contenido" descr="1978.57.jpg"/>
          <p:cNvPicPr>
            <a:picLocks noChangeAspect="1"/>
          </p:cNvPicPr>
          <p:nvPr/>
        </p:nvPicPr>
        <p:blipFill>
          <a:blip r:embed="rId2"/>
          <a:stretch>
            <a:fillRect/>
          </a:stretch>
        </p:blipFill>
        <p:spPr>
          <a:xfrm>
            <a:off x="140615" y="3408698"/>
            <a:ext cx="2270832" cy="3079936"/>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7" name="6 CuadroTexto"/>
          <p:cNvSpPr txBox="1"/>
          <p:nvPr/>
        </p:nvSpPr>
        <p:spPr>
          <a:xfrm>
            <a:off x="156493" y="2625123"/>
            <a:ext cx="2383640" cy="646331"/>
          </a:xfrm>
          <a:prstGeom prst="rect">
            <a:avLst/>
          </a:prstGeom>
        </p:spPr>
        <p:style>
          <a:lnRef idx="0">
            <a:scrgbClr r="0" g="0" b="0"/>
          </a:lnRef>
          <a:fillRef idx="1003">
            <a:schemeClr val="dk2"/>
          </a:fillRef>
          <a:effectRef idx="0">
            <a:scrgbClr r="0" g="0" b="0"/>
          </a:effectRef>
          <a:fontRef idx="major"/>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smtClean="0">
                <a:ln>
                  <a:noFill/>
                </a:ln>
                <a:solidFill>
                  <a:sysClr val="windowText" lastClr="000000"/>
                </a:solidFill>
                <a:effectLst/>
                <a:uLnTx/>
                <a:uFillTx/>
              </a:rPr>
              <a:t>Merzblid (el  psiquiatra) 1919</a:t>
            </a:r>
            <a:endParaRPr kumimoji="0" lang="es-CO" sz="1800" b="0" i="0" u="none" strike="noStrike" kern="0" cap="none" spc="0" normalizeH="0" baseline="0" noProof="0" dirty="0">
              <a:ln>
                <a:noFill/>
              </a:ln>
              <a:solidFill>
                <a:sysClr val="windowText" lastClr="000000"/>
              </a:solidFill>
              <a:effectLst/>
              <a:uLnTx/>
              <a:uFillTx/>
            </a:endParaRPr>
          </a:p>
        </p:txBody>
      </p:sp>
      <p:pic>
        <p:nvPicPr>
          <p:cNvPr id="8" name="7 Imagen" descr="1976.29.jpg"/>
          <p:cNvPicPr>
            <a:picLocks noChangeAspect="1"/>
          </p:cNvPicPr>
          <p:nvPr/>
        </p:nvPicPr>
        <p:blipFill>
          <a:blip r:embed="rId3"/>
          <a:stretch>
            <a:fillRect/>
          </a:stretch>
        </p:blipFill>
        <p:spPr>
          <a:xfrm>
            <a:off x="2411446" y="14401"/>
            <a:ext cx="2297458" cy="2874398"/>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9" name="8 CuadroTexto"/>
          <p:cNvSpPr txBox="1"/>
          <p:nvPr/>
        </p:nvSpPr>
        <p:spPr>
          <a:xfrm>
            <a:off x="4847653" y="83649"/>
            <a:ext cx="1714512" cy="923330"/>
          </a:xfrm>
          <a:prstGeom prst="rect">
            <a:avLst/>
          </a:prstGeom>
        </p:spPr>
        <p:style>
          <a:lnRef idx="0">
            <a:scrgbClr r="0" g="0" b="0"/>
          </a:lnRef>
          <a:fillRef idx="1003">
            <a:schemeClr val="dk2"/>
          </a:fillRef>
          <a:effectRef idx="0">
            <a:scrgbClr r="0" g="0" b="0"/>
          </a:effectRef>
          <a:fontRef idx="major"/>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smtClean="0">
                <a:ln>
                  <a:noFill/>
                </a:ln>
                <a:solidFill>
                  <a:sysClr val="windowText" lastClr="000000"/>
                </a:solidFill>
                <a:effectLst/>
                <a:uLnTx/>
                <a:uFillTx/>
              </a:rPr>
              <a:t>Billete de entrada merz (1922)</a:t>
            </a:r>
            <a:endParaRPr kumimoji="0" lang="es-CO" sz="1800" b="0" i="0" u="none" strike="noStrike" kern="0" cap="none" spc="0" normalizeH="0" baseline="0" noProof="0" dirty="0">
              <a:ln>
                <a:noFill/>
              </a:ln>
              <a:solidFill>
                <a:sysClr val="windowText" lastClr="000000"/>
              </a:solidFill>
              <a:effectLst/>
              <a:uLnTx/>
              <a:uFillTx/>
            </a:endParaRPr>
          </a:p>
        </p:txBody>
      </p:sp>
      <p:pic>
        <p:nvPicPr>
          <p:cNvPr id="10" name="9 Imagen" descr="1978.69.jpg"/>
          <p:cNvPicPr>
            <a:picLocks noChangeAspect="1"/>
          </p:cNvPicPr>
          <p:nvPr/>
        </p:nvPicPr>
        <p:blipFill>
          <a:blip r:embed="rId4"/>
          <a:stretch>
            <a:fillRect/>
          </a:stretch>
        </p:blipFill>
        <p:spPr>
          <a:xfrm>
            <a:off x="5292080" y="3536568"/>
            <a:ext cx="2124075" cy="2638425"/>
          </a:xfrm>
          <a:prstGeom prst="rect">
            <a:avLst/>
          </a:prstGeom>
        </p:spPr>
        <p:style>
          <a:lnRef idx="2">
            <a:schemeClr val="dk1"/>
          </a:lnRef>
          <a:fillRef idx="1">
            <a:schemeClr val="lt1"/>
          </a:fillRef>
          <a:effectRef idx="0">
            <a:schemeClr val="dk1"/>
          </a:effectRef>
          <a:fontRef idx="minor">
            <a:schemeClr val="dk1"/>
          </a:fontRef>
        </p:style>
      </p:pic>
      <p:sp>
        <p:nvSpPr>
          <p:cNvPr id="11" name="10 CuadroTexto"/>
          <p:cNvSpPr txBox="1"/>
          <p:nvPr/>
        </p:nvSpPr>
        <p:spPr>
          <a:xfrm>
            <a:off x="5244328" y="6199076"/>
            <a:ext cx="2643174" cy="369332"/>
          </a:xfrm>
          <a:prstGeom prst="rect">
            <a:avLst/>
          </a:prstGeom>
        </p:spPr>
        <p:style>
          <a:lnRef idx="0">
            <a:scrgbClr r="0" g="0" b="0"/>
          </a:lnRef>
          <a:fillRef idx="1003">
            <a:schemeClr val="dk2"/>
          </a:fillRef>
          <a:effectRef idx="0">
            <a:scrgbClr r="0" g="0" b="0"/>
          </a:effectRef>
          <a:fontRef idx="major"/>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smtClean="0">
                <a:ln>
                  <a:noFill/>
                </a:ln>
                <a:solidFill>
                  <a:sysClr val="windowText" lastClr="000000"/>
                </a:solidFill>
                <a:effectLst/>
                <a:uLnTx/>
                <a:uFillTx/>
              </a:rPr>
              <a:t>Merzblid Kijkduin  1923</a:t>
            </a:r>
            <a:endParaRPr kumimoji="0" lang="es-CO" sz="1800" b="0" i="0" u="none" strike="noStrike" kern="0" cap="none" spc="0" normalizeH="0" baseline="0" noProof="0" dirty="0">
              <a:ln>
                <a:noFill/>
              </a:ln>
              <a:solidFill>
                <a:sysClr val="windowText" lastClr="000000"/>
              </a:solidFill>
              <a:effectLst/>
              <a:uLnTx/>
              <a:uFillTx/>
            </a:endParaRPr>
          </a:p>
        </p:txBody>
      </p:sp>
      <p:pic>
        <p:nvPicPr>
          <p:cNvPr id="12" name="11 Imagen" descr="kurt_schwitters-dada.jpg"/>
          <p:cNvPicPr>
            <a:picLocks noChangeAspect="1"/>
          </p:cNvPicPr>
          <p:nvPr/>
        </p:nvPicPr>
        <p:blipFill>
          <a:blip r:embed="rId5"/>
          <a:stretch>
            <a:fillRect/>
          </a:stretch>
        </p:blipFill>
        <p:spPr>
          <a:xfrm>
            <a:off x="2627784" y="3073960"/>
            <a:ext cx="2428892" cy="3327249"/>
          </a:xfrm>
          <a:prstGeom prst="rect">
            <a:avLst/>
          </a:prstGeom>
        </p:spPr>
        <p:style>
          <a:lnRef idx="2">
            <a:schemeClr val="dk1"/>
          </a:lnRef>
          <a:fillRef idx="1">
            <a:schemeClr val="lt1"/>
          </a:fillRef>
          <a:effectRef idx="0">
            <a:schemeClr val="dk1"/>
          </a:effectRef>
          <a:fontRef idx="minor">
            <a:schemeClr val="dk1"/>
          </a:fontRef>
        </p:style>
      </p:pic>
      <p:sp>
        <p:nvSpPr>
          <p:cNvPr id="13" name="12 CuadroTexto"/>
          <p:cNvSpPr txBox="1"/>
          <p:nvPr/>
        </p:nvSpPr>
        <p:spPr>
          <a:xfrm>
            <a:off x="3312302" y="6215082"/>
            <a:ext cx="928694" cy="369332"/>
          </a:xfrm>
          <a:prstGeom prst="rect">
            <a:avLst/>
          </a:prstGeom>
        </p:spPr>
        <p:style>
          <a:lnRef idx="0">
            <a:scrgbClr r="0" g="0" b="0"/>
          </a:lnRef>
          <a:fillRef idx="1003">
            <a:schemeClr val="dk2"/>
          </a:fillRef>
          <a:effectRef idx="0">
            <a:scrgbClr r="0" g="0" b="0"/>
          </a:effectRef>
          <a:fontRef idx="major"/>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smtClean="0">
                <a:ln>
                  <a:noFill/>
                </a:ln>
                <a:solidFill>
                  <a:sysClr val="windowText" lastClr="000000"/>
                </a:solidFill>
                <a:effectLst/>
                <a:uLnTx/>
                <a:uFillTx/>
              </a:rPr>
              <a:t>Merz</a:t>
            </a:r>
            <a:endParaRPr kumimoji="0" lang="es-CO" sz="1800" b="0" i="0" u="none" strike="noStrike" kern="0" cap="none" spc="0" normalizeH="0" baseline="0" noProof="0" dirty="0">
              <a:ln>
                <a:noFill/>
              </a:ln>
              <a:solidFill>
                <a:sysClr val="windowText" lastClr="000000"/>
              </a:solidFill>
              <a:effectLst/>
              <a:uLnTx/>
              <a:uFillTx/>
            </a:endParaRPr>
          </a:p>
        </p:txBody>
      </p:sp>
      <p:sp>
        <p:nvSpPr>
          <p:cNvPr id="14" name="13 CuadroTexto"/>
          <p:cNvSpPr txBox="1"/>
          <p:nvPr/>
        </p:nvSpPr>
        <p:spPr>
          <a:xfrm>
            <a:off x="7632376" y="3346134"/>
            <a:ext cx="1383969" cy="523220"/>
          </a:xfrm>
          <a:prstGeom prst="rect">
            <a:avLst/>
          </a:prstGeom>
        </p:spPr>
        <p:style>
          <a:lnRef idx="0">
            <a:scrgbClr r="0" g="0" b="0"/>
          </a:lnRef>
          <a:fillRef idx="1003">
            <a:schemeClr val="dk2"/>
          </a:fillRef>
          <a:effectRef idx="0">
            <a:scrgbClr r="0" g="0" b="0"/>
          </a:effectRef>
          <a:fontRef idx="major"/>
        </p:style>
        <p:txBody>
          <a:bodyPr wrap="none" rtlCol="0">
            <a:spAutoFit/>
          </a:bodyPr>
          <a:lstStyle/>
          <a:p>
            <a:r>
              <a:rPr lang="es-ES" sz="2800" dirty="0" smtClean="0"/>
              <a:t>Collages</a:t>
            </a:r>
            <a:endParaRPr lang="es-ES" sz="2800" dirty="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1207" y="260381"/>
            <a:ext cx="2625138" cy="3148316"/>
          </a:xfrm>
          <a:prstGeom prst="rect">
            <a:avLst/>
          </a:prstGeom>
          <a:ln/>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852801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188640"/>
            <a:ext cx="8352928" cy="89284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s-CO" dirty="0" smtClean="0">
                <a:solidFill>
                  <a:schemeClr val="tx1"/>
                </a:solidFill>
                <a:latin typeface="Showcard Gothic" pitchFamily="82" charset="0"/>
              </a:rPr>
              <a:t> </a:t>
            </a:r>
            <a:r>
              <a:rPr lang="es-CO" sz="3600" dirty="0" smtClean="0">
                <a:solidFill>
                  <a:schemeClr val="tx1"/>
                </a:solidFill>
                <a:latin typeface="Showcard Gothic" pitchFamily="82" charset="0"/>
              </a:rPr>
              <a:t>Marcel Duchamp </a:t>
            </a:r>
            <a:endParaRPr lang="es-CO" sz="3600" dirty="0">
              <a:solidFill>
                <a:schemeClr val="tx1"/>
              </a:solidFill>
              <a:latin typeface="Showcard Gothic" pitchFamily="82" charset="0"/>
            </a:endParaRPr>
          </a:p>
        </p:txBody>
      </p:sp>
      <p:sp>
        <p:nvSpPr>
          <p:cNvPr id="3" name="2 Marcador de contenido"/>
          <p:cNvSpPr>
            <a:spLocks noGrp="1"/>
          </p:cNvSpPr>
          <p:nvPr>
            <p:ph sz="half" idx="1"/>
          </p:nvPr>
        </p:nvSpPr>
        <p:spPr>
          <a:xfrm>
            <a:off x="107504" y="1196752"/>
            <a:ext cx="5976664" cy="5308600"/>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algn="just">
              <a:buNone/>
            </a:pPr>
            <a:r>
              <a:rPr lang="es-CO" dirty="0" smtClean="0">
                <a:latin typeface="Kristen ITC" pitchFamily="66" charset="0"/>
              </a:rPr>
              <a:t>   (1887 - 1968)  </a:t>
            </a:r>
            <a:r>
              <a:rPr lang="es-CO" sz="2600" dirty="0" smtClean="0">
                <a:latin typeface="Kristen ITC" pitchFamily="66" charset="0"/>
              </a:rPr>
              <a:t>Artista francés nacionalizado estadounidense.</a:t>
            </a:r>
          </a:p>
          <a:p>
            <a:pPr algn="just">
              <a:buNone/>
            </a:pPr>
            <a:r>
              <a:rPr lang="es-CO" sz="2600" dirty="0" smtClean="0">
                <a:latin typeface="Kristen ITC" pitchFamily="66" charset="0"/>
              </a:rPr>
              <a:t>    </a:t>
            </a:r>
          </a:p>
          <a:p>
            <a:pPr algn="just">
              <a:buNone/>
            </a:pPr>
            <a:r>
              <a:rPr lang="es-CO" sz="2600" dirty="0" smtClean="0">
                <a:latin typeface="Kristen ITC" pitchFamily="66" charset="0"/>
              </a:rPr>
              <a:t>    En su faceta como pintor, que hizo simultáneamente con el trabajo de caricaturista, pasó rápidamente por todas las tendencias artísticas</a:t>
            </a:r>
          </a:p>
          <a:p>
            <a:pPr algn="just">
              <a:buNone/>
            </a:pPr>
            <a:r>
              <a:rPr lang="es-CO" sz="2600" dirty="0" smtClean="0">
                <a:latin typeface="Kristen ITC" pitchFamily="66" charset="0"/>
              </a:rPr>
              <a:t>    Especialmente conocido por su actividad artística, su obra ejerció una fuerte influencia en la evolución del movimiento pop en el siglo XX. </a:t>
            </a:r>
          </a:p>
          <a:p>
            <a:pPr algn="just">
              <a:buNone/>
            </a:pPr>
            <a:r>
              <a:rPr lang="es-CO" sz="2600" dirty="0" smtClean="0">
                <a:latin typeface="Kristen ITC" pitchFamily="66" charset="0"/>
              </a:rPr>
              <a:t> </a:t>
            </a:r>
            <a:r>
              <a:rPr lang="es-CO" sz="2600" baseline="30000" dirty="0" smtClean="0">
                <a:latin typeface="Kristen ITC" pitchFamily="66" charset="0"/>
              </a:rPr>
              <a:t> </a:t>
            </a:r>
            <a:r>
              <a:rPr lang="es-CO" sz="2600" dirty="0" smtClean="0">
                <a:latin typeface="Kristen ITC" pitchFamily="66" charset="0"/>
              </a:rPr>
              <a:t> En 1912 presentó su Desnudo bajando una escalera,  obra personalísima en la que unió elementos cubistas con futuristas y sus propias inquietudes sobre la representación del movimiento.</a:t>
            </a:r>
          </a:p>
          <a:p>
            <a:pPr>
              <a:buNone/>
            </a:pPr>
            <a:endParaRPr lang="es-CO" dirty="0"/>
          </a:p>
        </p:txBody>
      </p:sp>
      <p:pic>
        <p:nvPicPr>
          <p:cNvPr id="6" name="4 Marcador de contenido" descr="descarga (1).jpg"/>
          <p:cNvPicPr>
            <a:picLocks noGrp="1" noChangeAspect="1"/>
          </p:cNvPicPr>
          <p:nvPr>
            <p:ph sz="half" idx="4294967295"/>
          </p:nvPr>
        </p:nvPicPr>
        <p:blipFill>
          <a:blip r:embed="rId2" cstate="print"/>
          <a:stretch>
            <a:fillRect/>
          </a:stretch>
        </p:blipFill>
        <p:spPr>
          <a:xfrm>
            <a:off x="6295578" y="332656"/>
            <a:ext cx="2848422" cy="4188766"/>
          </a:xfr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09503" y="82292"/>
            <a:ext cx="5486400" cy="782762"/>
          </a:xfrm>
        </p:spPr>
        <p:style>
          <a:lnRef idx="3">
            <a:schemeClr val="lt1"/>
          </a:lnRef>
          <a:fillRef idx="1">
            <a:schemeClr val="accent4"/>
          </a:fillRef>
          <a:effectRef idx="1">
            <a:schemeClr val="accent4"/>
          </a:effectRef>
          <a:fontRef idx="minor">
            <a:schemeClr val="lt1"/>
          </a:fontRef>
        </p:style>
        <p:txBody>
          <a:bodyPr>
            <a:noAutofit/>
          </a:bodyPr>
          <a:lstStyle/>
          <a:p>
            <a:pPr algn="ctr"/>
            <a:r>
              <a:rPr lang="es-ES" sz="5400" dirty="0" smtClean="0">
                <a:solidFill>
                  <a:schemeClr val="bg1"/>
                </a:solidFill>
                <a:latin typeface="Showcard Gothic" pitchFamily="82" charset="0"/>
              </a:rPr>
              <a:t>Ready - made</a:t>
            </a:r>
            <a:endParaRPr lang="es-ES" sz="5400" dirty="0">
              <a:solidFill>
                <a:schemeClr val="bg1"/>
              </a:solidFill>
              <a:latin typeface="Showcard Gothic" pitchFamily="82"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16076">
            <a:off x="287366" y="1163420"/>
            <a:ext cx="4462463" cy="3541430"/>
          </a:xfrm>
          <a:prstGeom prst="rect">
            <a:avLst/>
          </a:prstGeom>
          <a:ln/>
          <a:extLst/>
        </p:spPr>
        <p:style>
          <a:lnRef idx="2">
            <a:schemeClr val="dk1"/>
          </a:lnRef>
          <a:fillRef idx="1">
            <a:schemeClr val="lt1"/>
          </a:fillRef>
          <a:effectRef idx="0">
            <a:schemeClr val="dk1"/>
          </a:effectRef>
          <a:fontRef idx="minor">
            <a:schemeClr val="dk1"/>
          </a:fontRef>
        </p:style>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581" y="404664"/>
            <a:ext cx="2952328" cy="4098360"/>
          </a:xfrm>
          <a:prstGeom prst="rect">
            <a:avLst/>
          </a:prstGeom>
          <a:ln/>
          <a:extLst/>
        </p:spPr>
        <p:style>
          <a:lnRef idx="2">
            <a:schemeClr val="dk1"/>
          </a:lnRef>
          <a:fillRef idx="1">
            <a:schemeClr val="lt1"/>
          </a:fillRef>
          <a:effectRef idx="0">
            <a:schemeClr val="dk1"/>
          </a:effectRef>
          <a:fontRef idx="minor">
            <a:schemeClr val="dk1"/>
          </a:fontRef>
        </p:style>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24182">
            <a:off x="4343496" y="3790356"/>
            <a:ext cx="2066538" cy="2778894"/>
          </a:xfrm>
          <a:prstGeom prst="rect">
            <a:avLst/>
          </a:prstGeom>
          <a:ln/>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2866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s-CO" sz="6000" dirty="0" smtClean="0">
                <a:solidFill>
                  <a:schemeClr val="tx1"/>
                </a:solidFill>
                <a:latin typeface="Showcard Gothic" pitchFamily="82" charset="0"/>
              </a:rPr>
              <a:t>Termino “dada”</a:t>
            </a:r>
            <a:endParaRPr lang="es-CO" sz="6000" dirty="0">
              <a:solidFill>
                <a:schemeClr val="tx1"/>
              </a:solidFill>
              <a:latin typeface="Showcard Gothic" pitchFamily="82" charset="0"/>
            </a:endParaRPr>
          </a:p>
        </p:txBody>
      </p:sp>
      <p:sp>
        <p:nvSpPr>
          <p:cNvPr id="3" name="2 Marcador de contenido"/>
          <p:cNvSpPr>
            <a:spLocks noGrp="1"/>
          </p:cNvSpPr>
          <p:nvPr>
            <p:ph idx="1"/>
          </p:nvPr>
        </p:nvSpPr>
        <p:spPr>
          <a:xfrm>
            <a:off x="18256" y="1484784"/>
            <a:ext cx="8366922" cy="5152486"/>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buNone/>
            </a:pPr>
            <a:r>
              <a:rPr lang="es-CO" sz="1600" dirty="0" smtClean="0">
                <a:latin typeface="Kristen ITC" pitchFamily="66" charset="0"/>
              </a:rPr>
              <a:t>      </a:t>
            </a:r>
            <a:r>
              <a:rPr lang="es-CO" sz="2000" dirty="0" smtClean="0">
                <a:latin typeface="Kristen ITC" pitchFamily="66" charset="0"/>
              </a:rPr>
              <a:t>Aunque el origen de la palabra “dada” no es muy claro, existen dos interpretaciones:</a:t>
            </a:r>
          </a:p>
          <a:p>
            <a:pPr>
              <a:buNone/>
            </a:pPr>
            <a:r>
              <a:rPr lang="es-CO" sz="2000" dirty="0" smtClean="0">
                <a:latin typeface="Kristen ITC" pitchFamily="66" charset="0"/>
              </a:rPr>
              <a:t>     La primera afirma que Tristán Tzara eligió ese termino por los primeros balbuceos que realiza un niño, puesto que de la misma forma el movimiento  buscaba crear un nuevo estilo de arte partiendo desde el comienzo.</a:t>
            </a:r>
          </a:p>
          <a:p>
            <a:pPr>
              <a:buNone/>
            </a:pPr>
            <a:r>
              <a:rPr lang="es-CO" sz="2000" dirty="0" smtClean="0">
                <a:latin typeface="Kristen ITC" pitchFamily="66" charset="0"/>
              </a:rPr>
              <a:t>     La segunda interpretación plantea que Tristán Tzara, tomó un diccionario, buscó la palabra mas rara y desconocida y encontró “dada”, que significa “caballo de madera” en francés, para demostrar que el arte de su movimiento no tenia nada de lógico.</a:t>
            </a:r>
          </a:p>
          <a:p>
            <a:pPr>
              <a:buNone/>
            </a:pPr>
            <a:r>
              <a:rPr lang="es-CO" sz="2000" dirty="0" smtClean="0">
                <a:latin typeface="Kristen ITC" pitchFamily="66" charset="0"/>
              </a:rPr>
              <a:t>     La intención de los dadaístas era transmitir que el nombre era poco relevante y lo que importaba era la creación que surgiera del grupo.</a:t>
            </a:r>
          </a:p>
          <a:p>
            <a:pPr>
              <a:buNone/>
            </a:pPr>
            <a:r>
              <a:rPr lang="es-CO" sz="1200" dirty="0" smtClean="0">
                <a:latin typeface="Kristen ITC" pitchFamily="66" charset="0"/>
              </a:rPr>
              <a:t> </a:t>
            </a:r>
            <a:endParaRPr lang="es-CO" sz="1200" dirty="0">
              <a:latin typeface="Kristen ITC"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332656"/>
            <a:ext cx="6120680" cy="1143000"/>
          </a:xfrm>
        </p:spPr>
        <p:style>
          <a:lnRef idx="3">
            <a:schemeClr val="lt1"/>
          </a:lnRef>
          <a:fillRef idx="1">
            <a:schemeClr val="accent5"/>
          </a:fillRef>
          <a:effectRef idx="1">
            <a:schemeClr val="accent5"/>
          </a:effectRef>
          <a:fontRef idx="minor">
            <a:schemeClr val="lt1"/>
          </a:fontRef>
        </p:style>
        <p:txBody>
          <a:bodyPr/>
          <a:lstStyle/>
          <a:p>
            <a:r>
              <a:rPr lang="es-CO" dirty="0" smtClean="0">
                <a:solidFill>
                  <a:schemeClr val="tx1"/>
                </a:solidFill>
                <a:latin typeface="Showcard Gothic" pitchFamily="82" charset="0"/>
              </a:rPr>
              <a:t>Contexto histórico</a:t>
            </a:r>
            <a:endParaRPr lang="es-CO" dirty="0">
              <a:solidFill>
                <a:schemeClr val="tx1"/>
              </a:solidFill>
              <a:latin typeface="Showcard Gothic" pitchFamily="82" charset="0"/>
            </a:endParaRPr>
          </a:p>
        </p:txBody>
      </p:sp>
      <p:sp>
        <p:nvSpPr>
          <p:cNvPr id="3" name="2 Marcador de contenido"/>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normAutofit fontScale="92500" lnSpcReduction="10000"/>
          </a:bodyPr>
          <a:lstStyle/>
          <a:p>
            <a:pPr algn="just">
              <a:buNone/>
            </a:pPr>
            <a:r>
              <a:rPr lang="es-CO" sz="2400" dirty="0" smtClean="0">
                <a:solidFill>
                  <a:schemeClr val="bg1"/>
                </a:solidFill>
                <a:latin typeface="Kristen ITC" pitchFamily="66" charset="0"/>
              </a:rPr>
              <a:t>   Durante la Primera Guerra Mundial, Suiza se mantiene neutral frente al conflicto y es utilizado como centro de refugiados pacifistas entre los que se encuentran revolucionarios, artistas y personajes influyentes. Siendo el Cabaret Voltaire del poeta Hugo Ball, un lugar de reunión para poetas y artistas exiliados y el sitio en donde es conformado el movimiento dadaísta como rechazo a los horrores de la guerra, el progreso industrial, la burguesía y la decadencia de la sociedad europea.</a:t>
            </a:r>
          </a:p>
          <a:p>
            <a:pPr algn="just">
              <a:buNone/>
            </a:pPr>
            <a:r>
              <a:rPr lang="es-CO" sz="2400" dirty="0" smtClean="0">
                <a:solidFill>
                  <a:schemeClr val="bg1"/>
                </a:solidFill>
                <a:latin typeface="Kristen ITC" pitchFamily="66" charset="0"/>
              </a:rPr>
              <a:t>     La primera celebración tuvo lugar el 5 de febrero de 1916 en el Cabaret Voltaire y fue un espectáculo con variedad musical y exposiciones de arte</a:t>
            </a:r>
            <a:r>
              <a:rPr lang="es-CO" sz="2400" dirty="0" smtClean="0"/>
              <a:t>.  </a:t>
            </a:r>
            <a:endParaRPr lang="es-CO"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188640"/>
            <a:ext cx="5616624" cy="926976"/>
          </a:xfrm>
          <a:effectLst>
            <a:glow rad="228600">
              <a:schemeClr val="accent2">
                <a:satMod val="175000"/>
                <a:alpha val="40000"/>
              </a:schemeClr>
            </a:glow>
            <a:outerShdw blurRad="50800" dist="25000" dir="5400000" rotWithShape="0">
              <a:schemeClr val="accent2">
                <a:shade val="30000"/>
                <a:satMod val="150000"/>
                <a:alpha val="38000"/>
              </a:schemeClr>
            </a:outerShdw>
          </a:effectLst>
        </p:spPr>
        <p:style>
          <a:lnRef idx="3">
            <a:schemeClr val="lt1"/>
          </a:lnRef>
          <a:fillRef idx="1">
            <a:schemeClr val="accent2"/>
          </a:fillRef>
          <a:effectRef idx="1">
            <a:schemeClr val="accent2"/>
          </a:effectRef>
          <a:fontRef idx="minor">
            <a:schemeClr val="lt1"/>
          </a:fontRef>
        </p:style>
        <p:txBody>
          <a:bodyPr/>
          <a:lstStyle/>
          <a:p>
            <a:r>
              <a:rPr lang="es-CO" dirty="0" smtClean="0">
                <a:solidFill>
                  <a:schemeClr val="tx1"/>
                </a:solidFill>
                <a:latin typeface="Showcard Gothic" pitchFamily="82" charset="0"/>
              </a:rPr>
              <a:t>      Características</a:t>
            </a:r>
            <a:endParaRPr lang="es-CO" dirty="0">
              <a:solidFill>
                <a:schemeClr val="tx1"/>
              </a:solidFill>
              <a:latin typeface="Showcard Gothic" pitchFamily="82" charset="0"/>
            </a:endParaRPr>
          </a:p>
        </p:txBody>
      </p:sp>
      <p:sp>
        <p:nvSpPr>
          <p:cNvPr id="3" name="2 Marcador de contenido"/>
          <p:cNvSpPr>
            <a:spLocks noGrp="1"/>
          </p:cNvSpPr>
          <p:nvPr>
            <p:ph sz="quarter" idx="2"/>
          </p:nvPr>
        </p:nvSpPr>
        <p:spPr>
          <a:xfrm rot="20928821">
            <a:off x="457200" y="1484784"/>
            <a:ext cx="4042792" cy="5112568"/>
          </a:xfrm>
          <a:effectLst>
            <a:glow rad="228600">
              <a:schemeClr val="accent2">
                <a:satMod val="175000"/>
                <a:alpha val="40000"/>
              </a:schemeClr>
            </a:glow>
            <a:outerShdw blurRad="50800" dist="25000" dir="5400000" rotWithShape="0">
              <a:schemeClr val="accent2">
                <a:shade val="30000"/>
                <a:satMod val="150000"/>
                <a:alpha val="38000"/>
              </a:schemeClr>
            </a:outerShdw>
          </a:effectLst>
        </p:spPr>
        <p:style>
          <a:lnRef idx="1">
            <a:schemeClr val="accent2"/>
          </a:lnRef>
          <a:fillRef idx="1003">
            <a:schemeClr val="dk2"/>
          </a:fillRef>
          <a:effectRef idx="1">
            <a:schemeClr val="accent2"/>
          </a:effectRef>
          <a:fontRef idx="minor">
            <a:schemeClr val="dk1"/>
          </a:fontRef>
        </p:style>
        <p:txBody>
          <a:bodyPr>
            <a:noAutofit/>
          </a:bodyPr>
          <a:lstStyle/>
          <a:p>
            <a:r>
              <a:rPr lang="es-CO" sz="1800" dirty="0" smtClean="0">
                <a:latin typeface="Kristen ITC" pitchFamily="66" charset="0"/>
              </a:rPr>
              <a:t>Protesta continua a las convenciones artísticas de la época. </a:t>
            </a:r>
          </a:p>
          <a:p>
            <a:r>
              <a:rPr lang="es-CO" sz="1800" dirty="0" smtClean="0">
                <a:latin typeface="Kristen ITC" pitchFamily="66" charset="0"/>
              </a:rPr>
              <a:t>Uso de expresiones irónicas y de humor, basadas </a:t>
            </a:r>
            <a:r>
              <a:rPr lang="es-CO" sz="1800" dirty="0">
                <a:latin typeface="Kristen ITC" pitchFamily="66" charset="0"/>
              </a:rPr>
              <a:t>en lo absurdo y </a:t>
            </a:r>
            <a:r>
              <a:rPr lang="es-CO" sz="1800" dirty="0" smtClean="0">
                <a:latin typeface="Kristen ITC" pitchFamily="66" charset="0"/>
              </a:rPr>
              <a:t>transmitidas a través del escándalo y la provocación.</a:t>
            </a:r>
            <a:endParaRPr lang="es-CO" sz="1800" dirty="0">
              <a:latin typeface="Kristen ITC" pitchFamily="66" charset="0"/>
            </a:endParaRPr>
          </a:p>
          <a:p>
            <a:r>
              <a:rPr lang="es-CO" sz="1800" dirty="0">
                <a:latin typeface="Kristen ITC" pitchFamily="66" charset="0"/>
              </a:rPr>
              <a:t>A</a:t>
            </a:r>
            <a:r>
              <a:rPr lang="es-CO" sz="1800" dirty="0" smtClean="0">
                <a:latin typeface="Kristen ITC" pitchFamily="66" charset="0"/>
              </a:rPr>
              <a:t>rte ilógico y de difícil comprensión, que rechaza la belleza y el uso de la razón al momento de realizar la creación artística.  </a:t>
            </a:r>
            <a:endParaRPr lang="es-CO" sz="1800" dirty="0">
              <a:latin typeface="Kristen ITC" pitchFamily="66" charset="0"/>
            </a:endParaRPr>
          </a:p>
          <a:p>
            <a:r>
              <a:rPr lang="es-CO" sz="1800" dirty="0" smtClean="0">
                <a:latin typeface="Kristen ITC" pitchFamily="66" charset="0"/>
              </a:rPr>
              <a:t>Tendencia hacia los sentimientos de rebeldía</a:t>
            </a:r>
            <a:r>
              <a:rPr lang="es-CO" sz="1800" dirty="0">
                <a:latin typeface="Kristen ITC" pitchFamily="66" charset="0"/>
              </a:rPr>
              <a:t>, destrucción, terrorismo, </a:t>
            </a:r>
            <a:r>
              <a:rPr lang="es-CO" sz="1800" dirty="0" smtClean="0">
                <a:latin typeface="Kristen ITC" pitchFamily="66" charset="0"/>
              </a:rPr>
              <a:t>muerte, nihilismo e  imaginación sin limites.</a:t>
            </a:r>
          </a:p>
          <a:p>
            <a:endParaRPr lang="es-CO" sz="2000" dirty="0"/>
          </a:p>
        </p:txBody>
      </p:sp>
      <p:sp>
        <p:nvSpPr>
          <p:cNvPr id="6" name="5 Marcador de contenido"/>
          <p:cNvSpPr>
            <a:spLocks noGrp="1"/>
          </p:cNvSpPr>
          <p:nvPr>
            <p:ph sz="quarter" idx="4"/>
          </p:nvPr>
        </p:nvSpPr>
        <p:spPr>
          <a:xfrm rot="215698">
            <a:off x="5021362" y="1302201"/>
            <a:ext cx="3528392" cy="5256584"/>
          </a:xfrm>
          <a:effectLst>
            <a:glow rad="228600">
              <a:schemeClr val="accent5">
                <a:satMod val="175000"/>
                <a:alpha val="40000"/>
              </a:schemeClr>
            </a:glow>
            <a:outerShdw blurRad="50800" dist="25000" dir="5400000" rotWithShape="0">
              <a:schemeClr val="accent2">
                <a:shade val="30000"/>
                <a:satMod val="150000"/>
                <a:alpha val="38000"/>
              </a:schemeClr>
            </a:outerShdw>
          </a:effectLst>
        </p:spPr>
        <p:style>
          <a:lnRef idx="1">
            <a:schemeClr val="accent2"/>
          </a:lnRef>
          <a:fillRef idx="1003">
            <a:schemeClr val="dk2"/>
          </a:fillRef>
          <a:effectRef idx="1">
            <a:schemeClr val="accent2"/>
          </a:effectRef>
          <a:fontRef idx="minor">
            <a:schemeClr val="dk1"/>
          </a:fontRef>
        </p:style>
        <p:txBody>
          <a:bodyPr>
            <a:normAutofit fontScale="70000" lnSpcReduction="20000"/>
          </a:bodyPr>
          <a:lstStyle/>
          <a:p>
            <a:r>
              <a:rPr lang="es-CO" sz="3400" dirty="0">
                <a:latin typeface="Kristen ITC" pitchFamily="66" charset="0"/>
              </a:rPr>
              <a:t>Promueven el cambio, la libertad del individuo, la espontaneidad, el azar, el caos, lo imperfecto y la intuición</a:t>
            </a:r>
            <a:r>
              <a:rPr lang="es-CO" sz="3400" dirty="0" smtClean="0">
                <a:latin typeface="Kristen ITC" pitchFamily="66" charset="0"/>
              </a:rPr>
              <a:t>.</a:t>
            </a:r>
            <a:endParaRPr lang="es-CO" sz="3400" dirty="0">
              <a:latin typeface="Kristen ITC" pitchFamily="66" charset="0"/>
            </a:endParaRPr>
          </a:p>
          <a:p>
            <a:r>
              <a:rPr lang="es-CO" sz="3400" dirty="0">
                <a:latin typeface="Kristen ITC" pitchFamily="66" charset="0"/>
              </a:rPr>
              <a:t>Consideran más importante al acto creador que al producto creado</a:t>
            </a:r>
            <a:r>
              <a:rPr lang="es-CO" sz="3400" dirty="0" smtClean="0">
                <a:latin typeface="Kristen ITC" pitchFamily="66" charset="0"/>
              </a:rPr>
              <a:t>.</a:t>
            </a:r>
            <a:endParaRPr lang="es-CO" sz="3400" dirty="0">
              <a:latin typeface="Kristen ITC" pitchFamily="66" charset="0"/>
            </a:endParaRPr>
          </a:p>
          <a:p>
            <a:r>
              <a:rPr lang="es-CO" sz="3400" dirty="0">
                <a:latin typeface="Kristen ITC" pitchFamily="66" charset="0"/>
              </a:rPr>
              <a:t>Importancia del lenguaje en la creación, como medio de provocación y agresión.</a:t>
            </a:r>
          </a:p>
          <a:p>
            <a:endParaRPr lang="es-C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23528" y="260648"/>
            <a:ext cx="6840760" cy="1080119"/>
          </a:xfrm>
          <a:effectLst>
            <a:glow rad="228600">
              <a:schemeClr val="accent6">
                <a:satMod val="175000"/>
                <a:alpha val="40000"/>
              </a:schemeClr>
            </a:glow>
            <a:outerShdw blurRad="50800" dist="25000" dir="5400000" rotWithShape="0">
              <a:schemeClr val="accent1">
                <a:shade val="30000"/>
                <a:satMod val="150000"/>
                <a:alpha val="38000"/>
              </a:schemeClr>
            </a:outerShdw>
          </a:effectLst>
        </p:spPr>
        <p:style>
          <a:lnRef idx="3">
            <a:schemeClr val="lt1"/>
          </a:lnRef>
          <a:fillRef idx="1">
            <a:schemeClr val="accent1"/>
          </a:fillRef>
          <a:effectRef idx="1">
            <a:schemeClr val="accent1"/>
          </a:effectRef>
          <a:fontRef idx="minor">
            <a:schemeClr val="lt1"/>
          </a:fontRef>
        </p:style>
        <p:txBody>
          <a:bodyPr>
            <a:noAutofit/>
          </a:bodyPr>
          <a:lstStyle/>
          <a:p>
            <a:r>
              <a:rPr lang="es-CO" sz="3600" dirty="0">
                <a:solidFill>
                  <a:schemeClr val="tx1"/>
                </a:solidFill>
                <a:latin typeface="Showcard Gothic" pitchFamily="82" charset="0"/>
              </a:rPr>
              <a:t>En cuanto </a:t>
            </a:r>
            <a:r>
              <a:rPr lang="es-CO" sz="3600" dirty="0" smtClean="0">
                <a:solidFill>
                  <a:schemeClr val="tx1"/>
                </a:solidFill>
                <a:latin typeface="Showcard Gothic" pitchFamily="82" charset="0"/>
              </a:rPr>
              <a:t>al </a:t>
            </a:r>
            <a:r>
              <a:rPr lang="es-CO" sz="3600" dirty="0">
                <a:solidFill>
                  <a:schemeClr val="tx1"/>
                </a:solidFill>
                <a:latin typeface="Showcard Gothic" pitchFamily="82" charset="0"/>
              </a:rPr>
              <a:t>arte grafico:</a:t>
            </a:r>
            <a:br>
              <a:rPr lang="es-CO" sz="3600" dirty="0">
                <a:solidFill>
                  <a:schemeClr val="tx1"/>
                </a:solidFill>
                <a:latin typeface="Showcard Gothic" pitchFamily="82" charset="0"/>
              </a:rPr>
            </a:br>
            <a:endParaRPr lang="es-CO" sz="3200" dirty="0">
              <a:solidFill>
                <a:schemeClr val="tx1"/>
              </a:solidFill>
              <a:latin typeface="Showcard Gothic" pitchFamily="82" charset="0"/>
            </a:endParaRPr>
          </a:p>
        </p:txBody>
      </p:sp>
      <p:sp>
        <p:nvSpPr>
          <p:cNvPr id="3" name="2 Marcador de contenido"/>
          <p:cNvSpPr>
            <a:spLocks noGrp="1"/>
          </p:cNvSpPr>
          <p:nvPr>
            <p:ph sz="half" idx="1"/>
          </p:nvPr>
        </p:nvSpPr>
        <p:spPr>
          <a:xfrm rot="21241852">
            <a:off x="300446" y="1965960"/>
            <a:ext cx="3520440" cy="4525963"/>
          </a:xfrm>
          <a:effectLst>
            <a:glow rad="228600">
              <a:schemeClr val="accent1">
                <a:satMod val="175000"/>
                <a:alpha val="40000"/>
              </a:schemeClr>
            </a:glow>
            <a:outerShdw blurRad="39000" dist="25400" dir="5400000" rotWithShape="0">
              <a:schemeClr val="accent2">
                <a:shade val="33000"/>
                <a:alpha val="83000"/>
              </a:schemeClr>
            </a:outerShdw>
          </a:effectLst>
        </p:spPr>
        <p:style>
          <a:lnRef idx="1">
            <a:schemeClr val="accent2"/>
          </a:lnRef>
          <a:fillRef idx="1003">
            <a:schemeClr val="dk2"/>
          </a:fillRef>
          <a:effectRef idx="2">
            <a:schemeClr val="accent2"/>
          </a:effectRef>
          <a:fontRef idx="minor">
            <a:schemeClr val="lt1"/>
          </a:fontRef>
        </p:style>
        <p:txBody>
          <a:bodyPr>
            <a:normAutofit fontScale="92500" lnSpcReduction="10000"/>
          </a:bodyPr>
          <a:lstStyle/>
          <a:p>
            <a:r>
              <a:rPr lang="es-CO" sz="2800" dirty="0" smtClean="0">
                <a:latin typeface="Kristen ITC" pitchFamily="66" charset="0"/>
              </a:rPr>
              <a:t>Renuevan la expresión mediante el uso de materiales inusuales</a:t>
            </a:r>
          </a:p>
          <a:p>
            <a:r>
              <a:rPr lang="es-CO" sz="2800" dirty="0" smtClean="0">
                <a:latin typeface="Kristen ITC" pitchFamily="66" charset="0"/>
              </a:rPr>
              <a:t>Montaje de fragmentos y de objetos de desecho cotidiano mostrándolos  como objetos artísticos. </a:t>
            </a:r>
          </a:p>
          <a:p>
            <a:pPr algn="just"/>
            <a:endParaRPr lang="es-CO" dirty="0"/>
          </a:p>
        </p:txBody>
      </p:sp>
      <p:sp>
        <p:nvSpPr>
          <p:cNvPr id="4" name="3 Marcador de contenido"/>
          <p:cNvSpPr>
            <a:spLocks noGrp="1"/>
          </p:cNvSpPr>
          <p:nvPr>
            <p:ph sz="half" idx="2"/>
          </p:nvPr>
        </p:nvSpPr>
        <p:spPr>
          <a:xfrm rot="356836">
            <a:off x="3995936" y="2060848"/>
            <a:ext cx="3520440" cy="4525963"/>
          </a:xfrm>
          <a:effectLst>
            <a:glow rad="228600">
              <a:schemeClr val="accent5">
                <a:satMod val="175000"/>
                <a:alpha val="40000"/>
              </a:schemeClr>
            </a:glow>
            <a:outerShdw blurRad="39000" dist="25400" dir="5400000" rotWithShape="0">
              <a:schemeClr val="accent2">
                <a:shade val="33000"/>
                <a:alpha val="83000"/>
              </a:schemeClr>
            </a:outerShdw>
          </a:effectLst>
        </p:spPr>
        <p:style>
          <a:lnRef idx="1">
            <a:schemeClr val="accent2"/>
          </a:lnRef>
          <a:fillRef idx="1003">
            <a:schemeClr val="dk2"/>
          </a:fillRef>
          <a:effectRef idx="2">
            <a:schemeClr val="accent2"/>
          </a:effectRef>
          <a:fontRef idx="minor">
            <a:schemeClr val="lt1"/>
          </a:fontRef>
        </p:style>
        <p:txBody>
          <a:bodyPr>
            <a:normAutofit fontScale="92500" lnSpcReduction="10000"/>
          </a:bodyPr>
          <a:lstStyle/>
          <a:p>
            <a:r>
              <a:rPr lang="es-CO" dirty="0">
                <a:latin typeface="Kristen ITC" pitchFamily="66" charset="0"/>
              </a:rPr>
              <a:t>Collage de diversos materiales (papeles, etiquetas, telas, maderas)</a:t>
            </a:r>
          </a:p>
          <a:p>
            <a:r>
              <a:rPr lang="es-CO" dirty="0">
                <a:latin typeface="Kristen ITC" pitchFamily="66" charset="0"/>
              </a:rPr>
              <a:t>Fotomontajes con frases aisladas, palabras y pancartas que provocaran al espectador.</a:t>
            </a:r>
          </a:p>
          <a:p>
            <a:endParaRPr lang="es-C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pPr algn="ctr"/>
            <a:r>
              <a:rPr lang="es-CO" sz="6000" dirty="0" smtClean="0">
                <a:solidFill>
                  <a:schemeClr val="tx1"/>
                </a:solidFill>
                <a:latin typeface="Showcard Gothic" pitchFamily="82" charset="0"/>
              </a:rPr>
              <a:t>    Temas</a:t>
            </a:r>
            <a:endParaRPr lang="es-CO" sz="6000" dirty="0">
              <a:solidFill>
                <a:schemeClr val="tx1"/>
              </a:solidFill>
              <a:latin typeface="Showcard Gothic" pitchFamily="82" charset="0"/>
            </a:endParaRPr>
          </a:p>
        </p:txBody>
      </p:sp>
      <p:sp>
        <p:nvSpPr>
          <p:cNvPr id="3" name="2 Marcador de contenido"/>
          <p:cNvSpPr>
            <a:spLocks noGrp="1"/>
          </p:cNvSpPr>
          <p:nvPr>
            <p:ph idx="1"/>
          </p:nvPr>
        </p:nvSpPr>
        <p:spPr>
          <a:xfrm>
            <a:off x="457200" y="1609416"/>
            <a:ext cx="7571184" cy="484632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CO" sz="3200" b="1" dirty="0" smtClean="0">
                <a:latin typeface="Kristen ITC" pitchFamily="66" charset="0"/>
              </a:rPr>
              <a:t>INCLINACION HACIA LO DUDOSO.</a:t>
            </a:r>
          </a:p>
          <a:p>
            <a:endParaRPr lang="es-CO" sz="3200" b="1" dirty="0" smtClean="0">
              <a:latin typeface="Kristen ITC" pitchFamily="66" charset="0"/>
            </a:endParaRPr>
          </a:p>
          <a:p>
            <a:r>
              <a:rPr lang="es-CO" sz="3200" b="1" dirty="0" smtClean="0">
                <a:latin typeface="Kristen ITC" pitchFamily="66" charset="0"/>
              </a:rPr>
              <a:t>LA MUERTE.</a:t>
            </a:r>
          </a:p>
          <a:p>
            <a:endParaRPr lang="es-CO" sz="3200" b="1" dirty="0" smtClean="0">
              <a:latin typeface="Kristen ITC" pitchFamily="66" charset="0"/>
            </a:endParaRPr>
          </a:p>
          <a:p>
            <a:r>
              <a:rPr lang="es-CO" sz="3200" b="1" dirty="0" smtClean="0">
                <a:latin typeface="Kristen ITC" pitchFamily="66" charset="0"/>
              </a:rPr>
              <a:t>LA </a:t>
            </a:r>
            <a:r>
              <a:rPr lang="es-CO" sz="3200" b="1" dirty="0" err="1" smtClean="0">
                <a:latin typeface="Kristen ITC" pitchFamily="66" charset="0"/>
              </a:rPr>
              <a:t>FANTASiA</a:t>
            </a:r>
            <a:r>
              <a:rPr lang="es-CO" sz="3200" b="1" dirty="0" smtClean="0">
                <a:latin typeface="Kristen ITC" pitchFamily="66" charset="0"/>
              </a:rPr>
              <a:t>.</a:t>
            </a:r>
          </a:p>
          <a:p>
            <a:endParaRPr lang="es-CO" sz="3200" b="1" dirty="0" smtClean="0">
              <a:latin typeface="Kristen ITC" pitchFamily="66" charset="0"/>
            </a:endParaRPr>
          </a:p>
          <a:p>
            <a:r>
              <a:rPr lang="es-CO" sz="3200" b="1" dirty="0" smtClean="0">
                <a:latin typeface="Kristen ITC" pitchFamily="66" charset="0"/>
              </a:rPr>
              <a:t>LA CONSTANTE NEGACION.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139136" cy="770344"/>
          </a:xfrm>
        </p:spPr>
        <p:style>
          <a:lnRef idx="2">
            <a:schemeClr val="accent2">
              <a:shade val="50000"/>
            </a:schemeClr>
          </a:lnRef>
          <a:fillRef idx="1">
            <a:schemeClr val="accent2"/>
          </a:fillRef>
          <a:effectRef idx="0">
            <a:schemeClr val="accent2"/>
          </a:effectRef>
          <a:fontRef idx="minor">
            <a:schemeClr val="lt1"/>
          </a:fontRef>
        </p:style>
        <p:txBody>
          <a:bodyPr/>
          <a:lstStyle/>
          <a:p>
            <a:r>
              <a:rPr lang="es-CO" dirty="0" smtClean="0">
                <a:solidFill>
                  <a:schemeClr val="tx1"/>
                </a:solidFill>
                <a:latin typeface="Showcard Gothic" pitchFamily="82" charset="0"/>
              </a:rPr>
              <a:t>Expansión  del  dadaísmo</a:t>
            </a:r>
            <a:endParaRPr lang="es-CO" dirty="0">
              <a:solidFill>
                <a:schemeClr val="tx1"/>
              </a:solidFill>
              <a:latin typeface="Showcard Gothic" pitchFamily="82" charset="0"/>
            </a:endParaRPr>
          </a:p>
        </p:txBody>
      </p:sp>
      <p:sp>
        <p:nvSpPr>
          <p:cNvPr id="3" name="2 Marcador de contenido"/>
          <p:cNvSpPr>
            <a:spLocks noGrp="1"/>
          </p:cNvSpPr>
          <p:nvPr>
            <p:ph sz="half" idx="1"/>
          </p:nvPr>
        </p:nvSpPr>
        <p:spPr>
          <a:xfrm rot="16200000">
            <a:off x="-1361793" y="3098097"/>
            <a:ext cx="4666787" cy="1440161"/>
          </a:xfrm>
        </p:spPr>
        <p:style>
          <a:lnRef idx="2">
            <a:schemeClr val="accent3">
              <a:shade val="50000"/>
            </a:schemeClr>
          </a:lnRef>
          <a:fillRef idx="1">
            <a:schemeClr val="accent3"/>
          </a:fillRef>
          <a:effectRef idx="0">
            <a:schemeClr val="accent3"/>
          </a:effectRef>
          <a:fontRef idx="minor">
            <a:schemeClr val="lt1"/>
          </a:fontRef>
        </p:style>
        <p:txBody>
          <a:bodyPr>
            <a:normAutofit fontScale="25000" lnSpcReduction="20000"/>
          </a:bodyPr>
          <a:lstStyle/>
          <a:p>
            <a:pPr>
              <a:buNone/>
            </a:pPr>
            <a:r>
              <a:rPr lang="es-CO" sz="6000" dirty="0" smtClean="0"/>
              <a:t>      </a:t>
            </a:r>
          </a:p>
          <a:p>
            <a:pPr>
              <a:buNone/>
            </a:pPr>
            <a:r>
              <a:rPr lang="es-CO" sz="9600" b="1" dirty="0" smtClean="0">
                <a:latin typeface="Showcard Gothic" pitchFamily="82" charset="0"/>
              </a:rPr>
              <a:t>    </a:t>
            </a:r>
            <a:r>
              <a:rPr lang="es-CO" sz="17600" b="1" dirty="0" smtClean="0">
                <a:latin typeface="Showcard Gothic" pitchFamily="82" charset="0"/>
              </a:rPr>
              <a:t>Dadaísmo en nueva york</a:t>
            </a:r>
          </a:p>
        </p:txBody>
      </p:sp>
      <p:sp>
        <p:nvSpPr>
          <p:cNvPr id="6" name="5 Marcador de contenido"/>
          <p:cNvSpPr>
            <a:spLocks noGrp="1"/>
          </p:cNvSpPr>
          <p:nvPr>
            <p:ph sz="half" idx="2"/>
          </p:nvPr>
        </p:nvSpPr>
        <p:spPr>
          <a:xfrm>
            <a:off x="1835696" y="1052736"/>
            <a:ext cx="7056784" cy="5472608"/>
          </a:xfrm>
        </p:spPr>
        <p:style>
          <a:lnRef idx="0">
            <a:scrgbClr r="0" g="0" b="0"/>
          </a:lnRef>
          <a:fillRef idx="1003">
            <a:schemeClr val="dk2"/>
          </a:fillRef>
          <a:effectRef idx="0">
            <a:scrgbClr r="0" g="0" b="0"/>
          </a:effectRef>
          <a:fontRef idx="major"/>
        </p:style>
        <p:txBody>
          <a:bodyPr>
            <a:noAutofit/>
          </a:bodyPr>
          <a:lstStyle/>
          <a:p>
            <a:r>
              <a:rPr lang="es-ES" sz="600" dirty="0"/>
              <a:t> </a:t>
            </a:r>
            <a:r>
              <a:rPr lang="es-ES" sz="2000" dirty="0">
                <a:latin typeface="Kristen ITC" pitchFamily="66" charset="0"/>
              </a:rPr>
              <a:t>Inicia con los europeos refugiados </a:t>
            </a:r>
            <a:r>
              <a:rPr lang="es-ES" sz="2000" dirty="0" err="1">
                <a:latin typeface="Kristen ITC" pitchFamily="66" charset="0"/>
              </a:rPr>
              <a:t>Duchamp</a:t>
            </a:r>
            <a:r>
              <a:rPr lang="es-ES" sz="2000" dirty="0">
                <a:latin typeface="Kristen ITC" pitchFamily="66" charset="0"/>
              </a:rPr>
              <a:t>, </a:t>
            </a:r>
            <a:r>
              <a:rPr lang="es-ES" sz="2000" dirty="0" err="1">
                <a:latin typeface="Kristen ITC" pitchFamily="66" charset="0"/>
              </a:rPr>
              <a:t>Picabia</a:t>
            </a:r>
            <a:r>
              <a:rPr lang="es-ES" sz="2000" dirty="0">
                <a:latin typeface="Kristen ITC" pitchFamily="66" charset="0"/>
              </a:rPr>
              <a:t>, Jean </a:t>
            </a:r>
            <a:r>
              <a:rPr lang="es-ES" sz="2000" dirty="0" err="1">
                <a:latin typeface="Kristen ITC" pitchFamily="66" charset="0"/>
              </a:rPr>
              <a:t>Crotti</a:t>
            </a:r>
            <a:r>
              <a:rPr lang="es-ES" sz="2000" dirty="0">
                <a:latin typeface="Kristen ITC" pitchFamily="66" charset="0"/>
              </a:rPr>
              <a:t>, junto con los estadounidenses </a:t>
            </a:r>
            <a:r>
              <a:rPr lang="es-ES" sz="2000" dirty="0" err="1">
                <a:latin typeface="Kristen ITC" pitchFamily="66" charset="0"/>
              </a:rPr>
              <a:t>Man</a:t>
            </a:r>
            <a:r>
              <a:rPr lang="es-ES" sz="2000" dirty="0">
                <a:latin typeface="Kristen ITC" pitchFamily="66" charset="0"/>
              </a:rPr>
              <a:t> </a:t>
            </a:r>
            <a:r>
              <a:rPr lang="es-ES" sz="2000" dirty="0" err="1">
                <a:latin typeface="Kristen ITC" pitchFamily="66" charset="0"/>
              </a:rPr>
              <a:t>Ray</a:t>
            </a:r>
            <a:r>
              <a:rPr lang="es-ES" sz="2000" dirty="0">
                <a:latin typeface="Kristen ITC" pitchFamily="66" charset="0"/>
              </a:rPr>
              <a:t>, </a:t>
            </a:r>
            <a:r>
              <a:rPr lang="es-ES" sz="2000" dirty="0" err="1">
                <a:latin typeface="Kristen ITC" pitchFamily="66" charset="0"/>
              </a:rPr>
              <a:t>Morton</a:t>
            </a:r>
            <a:r>
              <a:rPr lang="es-ES" sz="2000" dirty="0">
                <a:latin typeface="Kristen ITC" pitchFamily="66" charset="0"/>
              </a:rPr>
              <a:t> </a:t>
            </a:r>
            <a:r>
              <a:rPr lang="es-ES" sz="2000" dirty="0" err="1">
                <a:latin typeface="Kristen ITC" pitchFamily="66" charset="0"/>
              </a:rPr>
              <a:t>Schamberg</a:t>
            </a:r>
            <a:r>
              <a:rPr lang="es-ES" sz="2000" dirty="0">
                <a:latin typeface="Kristen ITC" pitchFamily="66" charset="0"/>
              </a:rPr>
              <a:t>.</a:t>
            </a:r>
          </a:p>
          <a:p>
            <a:pPr>
              <a:buNone/>
            </a:pPr>
            <a:r>
              <a:rPr lang="es-ES" sz="2000" dirty="0">
                <a:latin typeface="Kristen ITC" pitchFamily="66" charset="0"/>
              </a:rPr>
              <a:t>     </a:t>
            </a:r>
            <a:r>
              <a:rPr lang="es-ES" sz="2000" dirty="0" err="1">
                <a:latin typeface="Kristen ITC" pitchFamily="66" charset="0"/>
              </a:rPr>
              <a:t>Duchamp</a:t>
            </a:r>
            <a:r>
              <a:rPr lang="es-ES" sz="2000" dirty="0">
                <a:latin typeface="Kristen ITC" pitchFamily="66" charset="0"/>
              </a:rPr>
              <a:t> utiliza técnicas en las que pone de manifiesto su preocupación por la corrección matemática en el uso de las formas. La pieza está precedida en su proceso de realización por multitud de dibujos en los que calculó todos los detalles con precisión matemática, como si se tratara de una máquina.</a:t>
            </a:r>
          </a:p>
          <a:p>
            <a:pPr>
              <a:buNone/>
            </a:pPr>
            <a:r>
              <a:rPr lang="es-ES" sz="2000" dirty="0">
                <a:latin typeface="Kristen ITC" pitchFamily="66" charset="0"/>
              </a:rPr>
              <a:t>      </a:t>
            </a:r>
            <a:r>
              <a:rPr lang="es-ES" sz="2000" dirty="0" err="1">
                <a:latin typeface="Kristen ITC" pitchFamily="66" charset="0"/>
              </a:rPr>
              <a:t>Man</a:t>
            </a:r>
            <a:r>
              <a:rPr lang="es-ES" sz="2000" dirty="0">
                <a:latin typeface="Kristen ITC" pitchFamily="66" charset="0"/>
              </a:rPr>
              <a:t> </a:t>
            </a:r>
            <a:r>
              <a:rPr lang="es-ES" sz="2000" dirty="0" err="1">
                <a:latin typeface="Kristen ITC" pitchFamily="66" charset="0"/>
              </a:rPr>
              <a:t>Ray</a:t>
            </a:r>
            <a:r>
              <a:rPr lang="es-ES" sz="2000" dirty="0">
                <a:latin typeface="Kristen ITC" pitchFamily="66" charset="0"/>
              </a:rPr>
              <a:t> desarrolló el Dadaísmo en pintura, fotografía y en la fabricación de objetos anti arte. Hans Richter lo define como un inventor pesimista, transformando objetos que le rodeaban en objetos inútiles, creando obras con subtítulos como: "objeto para ser destruido", o "haciendo fotografías sin cámara“</a:t>
            </a:r>
          </a:p>
          <a:p>
            <a:pPr algn="just"/>
            <a:endParaRPr lang="es-CO" sz="1200" dirty="0">
              <a:latin typeface="Kristen ITC" pitchFamily="66" charset="0"/>
            </a:endParaRPr>
          </a:p>
          <a:p>
            <a:endParaRPr lang="es-CO" sz="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1835696" y="188640"/>
            <a:ext cx="6840760" cy="6597352"/>
          </a:xfrm>
        </p:spPr>
        <p:style>
          <a:lnRef idx="0">
            <a:scrgbClr r="0" g="0" b="0"/>
          </a:lnRef>
          <a:fillRef idx="1003">
            <a:schemeClr val="dk2"/>
          </a:fillRef>
          <a:effectRef idx="0">
            <a:scrgbClr r="0" g="0" b="0"/>
          </a:effectRef>
          <a:fontRef idx="major"/>
        </p:style>
        <p:txBody>
          <a:bodyPr>
            <a:normAutofit fontScale="25000" lnSpcReduction="20000"/>
          </a:bodyPr>
          <a:lstStyle/>
          <a:p>
            <a:r>
              <a:rPr lang="es-ES" sz="9600" b="1" dirty="0" smtClean="0">
                <a:solidFill>
                  <a:schemeClr val="tx1"/>
                </a:solidFill>
                <a:latin typeface="Kristen ITC" pitchFamily="66" charset="0"/>
              </a:rPr>
              <a:t>Adquiere un aspecto mas marcadamente político. Ideológicamente, las posturas de los artistas dadaístas eran comunistas y en algunos casos, anarquistas.</a:t>
            </a:r>
          </a:p>
          <a:p>
            <a:endParaRPr lang="es-ES" sz="9600" b="1" dirty="0" smtClean="0">
              <a:solidFill>
                <a:schemeClr val="tx1"/>
              </a:solidFill>
              <a:latin typeface="Kristen ITC" pitchFamily="66" charset="0"/>
            </a:endParaRPr>
          </a:p>
          <a:p>
            <a:pPr>
              <a:buNone/>
            </a:pPr>
            <a:r>
              <a:rPr lang="es-ES" sz="9600" b="1" dirty="0">
                <a:latin typeface="Kristen ITC" pitchFamily="66" charset="0"/>
              </a:rPr>
              <a:t> </a:t>
            </a:r>
            <a:r>
              <a:rPr lang="es-ES" sz="9600" b="1" dirty="0" smtClean="0">
                <a:latin typeface="Kristen ITC" pitchFamily="66" charset="0"/>
              </a:rPr>
              <a:t>  </a:t>
            </a:r>
            <a:r>
              <a:rPr lang="es-ES" sz="9600" b="1" dirty="0" smtClean="0">
                <a:solidFill>
                  <a:schemeClr val="tx1"/>
                </a:solidFill>
                <a:latin typeface="Kristen ITC" pitchFamily="66" charset="0"/>
              </a:rPr>
              <a:t>Procedente del grupo de Zúrich, Richard Hülsenbeck, lleva a Berlín el espíritu dadaísta, pero mucho más radical contra las anteriores escuelas vanguardistas como el futurismo o el cubismo. En 1918, en el Salón de la Nueva secesión, Hülsenbeck da el primer discurso dadaísta en Alemania, solidarizándose en primer lugar con los dadaístas de Zúrich para después atacar violentamente al cubismo, al expresionismo y al futurismo. Poco después elaboró el primer manifiesto dadaísta en Alemania. Hülsenbeck y el poeta Raoul Hausmann promovieron declaraciones y manifiestos a partir del Dadá Club.</a:t>
            </a:r>
          </a:p>
          <a:p>
            <a:endParaRPr lang="es-CO" dirty="0"/>
          </a:p>
        </p:txBody>
      </p:sp>
      <p:sp>
        <p:nvSpPr>
          <p:cNvPr id="4" name="3 Marcador de contenido"/>
          <p:cNvSpPr>
            <a:spLocks noGrp="1"/>
          </p:cNvSpPr>
          <p:nvPr>
            <p:ph sz="half" idx="2"/>
          </p:nvPr>
        </p:nvSpPr>
        <p:spPr>
          <a:xfrm rot="16200000">
            <a:off x="-2052736" y="2564904"/>
            <a:ext cx="5976664" cy="1512168"/>
          </a:xfrm>
        </p:spPr>
        <p:style>
          <a:lnRef idx="3">
            <a:schemeClr val="lt1"/>
          </a:lnRef>
          <a:fillRef idx="1">
            <a:schemeClr val="accent4"/>
          </a:fillRef>
          <a:effectRef idx="1">
            <a:schemeClr val="accent4"/>
          </a:effectRef>
          <a:fontRef idx="minor">
            <a:schemeClr val="lt1"/>
          </a:fontRef>
        </p:style>
        <p:txBody>
          <a:bodyPr>
            <a:noAutofit/>
          </a:bodyPr>
          <a:lstStyle/>
          <a:p>
            <a:pPr marL="0" indent="0">
              <a:buNone/>
            </a:pPr>
            <a:r>
              <a:rPr lang="es-CO" sz="4800" dirty="0">
                <a:latin typeface="Showcard Gothic" pitchFamily="82" charset="0"/>
              </a:rPr>
              <a:t>Dadaísmo en Alemania</a:t>
            </a:r>
          </a:p>
          <a:p>
            <a:endParaRPr lang="es-CO" sz="1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570</TotalTime>
  <Words>1074</Words>
  <Application>Microsoft Office PowerPoint</Application>
  <PresentationFormat>Presentación en pantalla (4:3)</PresentationFormat>
  <Paragraphs>125</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Opulento</vt:lpstr>
      <vt:lpstr>Dadaísmo</vt:lpstr>
      <vt:lpstr>¿Qué es el dadaísmo?</vt:lpstr>
      <vt:lpstr>Termino “dada”</vt:lpstr>
      <vt:lpstr>Contexto histórico</vt:lpstr>
      <vt:lpstr>      Características</vt:lpstr>
      <vt:lpstr>En cuanto al arte grafico: </vt:lpstr>
      <vt:lpstr>    Temas</vt:lpstr>
      <vt:lpstr>Expansión  del  dadaísmo</vt:lpstr>
      <vt:lpstr>Presentación de PowerPoint</vt:lpstr>
      <vt:lpstr> Dadaísmo en Berlín </vt:lpstr>
      <vt:lpstr>Literatura</vt:lpstr>
      <vt:lpstr>Géneros literarios </vt:lpstr>
      <vt:lpstr>Primer manifiesto dada</vt:lpstr>
      <vt:lpstr>AUTORES:</vt:lpstr>
      <vt:lpstr>Tristán Tzara </vt:lpstr>
      <vt:lpstr>           Marcel Janco </vt:lpstr>
      <vt:lpstr>Jean Arp  </vt:lpstr>
      <vt:lpstr>Presentación de PowerPoint</vt:lpstr>
      <vt:lpstr>Hugo Ball</vt:lpstr>
      <vt:lpstr>Kurt Schwitters</vt:lpstr>
      <vt:lpstr>Presentación de PowerPoint</vt:lpstr>
      <vt:lpstr> Marcel Duchamp </vt:lpstr>
      <vt:lpstr>Ready - made</vt:lpstr>
    </vt:vector>
  </TitlesOfParts>
  <Company>CASA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Dadaismo</dc:title>
  <dc:creator>internet</dc:creator>
  <cp:lastModifiedBy>Johan</cp:lastModifiedBy>
  <cp:revision>52</cp:revision>
  <dcterms:created xsi:type="dcterms:W3CDTF">2013-11-04T15:57:43Z</dcterms:created>
  <dcterms:modified xsi:type="dcterms:W3CDTF">2013-11-11T02:31:39Z</dcterms:modified>
</cp:coreProperties>
</file>